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8" r:id="rId1"/>
  </p:sldMasterIdLst>
  <p:notesMasterIdLst>
    <p:notesMasterId r:id="rId41"/>
  </p:notesMasterIdLst>
  <p:handoutMasterIdLst>
    <p:handoutMasterId r:id="rId42"/>
  </p:handoutMasterIdLst>
  <p:sldIdLst>
    <p:sldId id="256" r:id="rId2"/>
    <p:sldId id="265" r:id="rId3"/>
    <p:sldId id="452" r:id="rId4"/>
    <p:sldId id="266" r:id="rId5"/>
    <p:sldId id="458" r:id="rId6"/>
    <p:sldId id="441" r:id="rId7"/>
    <p:sldId id="439" r:id="rId8"/>
    <p:sldId id="461" r:id="rId9"/>
    <p:sldId id="443" r:id="rId10"/>
    <p:sldId id="462" r:id="rId11"/>
    <p:sldId id="445" r:id="rId12"/>
    <p:sldId id="446" r:id="rId13"/>
    <p:sldId id="463" r:id="rId14"/>
    <p:sldId id="444" r:id="rId15"/>
    <p:sldId id="447" r:id="rId16"/>
    <p:sldId id="464" r:id="rId17"/>
    <p:sldId id="448" r:id="rId18"/>
    <p:sldId id="449" r:id="rId19"/>
    <p:sldId id="451" r:id="rId20"/>
    <p:sldId id="257" r:id="rId21"/>
    <p:sldId id="420" r:id="rId22"/>
    <p:sldId id="466" r:id="rId23"/>
    <p:sldId id="467" r:id="rId24"/>
    <p:sldId id="437" r:id="rId25"/>
    <p:sldId id="427" r:id="rId26"/>
    <p:sldId id="381" r:id="rId27"/>
    <p:sldId id="450" r:id="rId28"/>
    <p:sldId id="432" r:id="rId29"/>
    <p:sldId id="465" r:id="rId30"/>
    <p:sldId id="457" r:id="rId31"/>
    <p:sldId id="429" r:id="rId32"/>
    <p:sldId id="430" r:id="rId33"/>
    <p:sldId id="436" r:id="rId34"/>
    <p:sldId id="431" r:id="rId35"/>
    <p:sldId id="456" r:id="rId36"/>
    <p:sldId id="264" r:id="rId37"/>
    <p:sldId id="304" r:id="rId38"/>
    <p:sldId id="365" r:id="rId39"/>
    <p:sldId id="453" r:id="rId40"/>
  </p:sldIdLst>
  <p:sldSz cx="9144000" cy="6858000" type="screen4x3"/>
  <p:notesSz cx="6934200" cy="9220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10"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rata, Maria C" initials="VM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19" autoAdjust="0"/>
    <p:restoredTop sz="58169" autoAdjust="0"/>
  </p:normalViewPr>
  <p:slideViewPr>
    <p:cSldViewPr>
      <p:cViewPr>
        <p:scale>
          <a:sx n="89" d="100"/>
          <a:sy n="89" d="100"/>
        </p:scale>
        <p:origin x="-5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1140"/>
    </p:cViewPr>
  </p:notesTextViewPr>
  <p:sorterViewPr>
    <p:cViewPr>
      <p:scale>
        <a:sx n="66" d="100"/>
        <a:sy n="66" d="100"/>
      </p:scale>
      <p:origin x="0" y="2688"/>
    </p:cViewPr>
  </p:sorterViewPr>
  <p:notesViewPr>
    <p:cSldViewPr>
      <p:cViewPr varScale="1">
        <p:scale>
          <a:sx n="80" d="100"/>
          <a:sy n="80" d="100"/>
        </p:scale>
        <p:origin x="-2394" y="-78"/>
      </p:cViewPr>
      <p:guideLst>
        <p:guide orient="horz" pos="2905"/>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3929381" y="8793355"/>
            <a:ext cx="3004820" cy="390214"/>
          </a:xfrm>
          <a:prstGeom prst="rect">
            <a:avLst/>
          </a:prstGeom>
          <a:noFill/>
          <a:ln w="12700">
            <a:noFill/>
            <a:miter lim="800000"/>
            <a:headEnd/>
            <a:tailEnd/>
          </a:ln>
          <a:effectLst/>
        </p:spPr>
        <p:txBody>
          <a:bodyPr vert="horz" wrap="square" lIns="92093" tIns="46046" rIns="92093" bIns="46046" numCol="1" anchor="b" anchorCtr="0" compatLnSpc="1">
            <a:prstTxWarp prst="textNoShape">
              <a:avLst/>
            </a:prstTxWarp>
          </a:bodyPr>
          <a:lstStyle>
            <a:lvl1pPr algn="r">
              <a:defRPr sz="1200"/>
            </a:lvl1pPr>
          </a:lstStyle>
          <a:p>
            <a:pPr>
              <a:defRPr/>
            </a:pPr>
            <a:fld id="{90408A94-90AE-45AA-AB0A-5E26D793A654}" type="slidenum">
              <a:rPr lang="en-US"/>
              <a:pPr>
                <a:defRPr/>
              </a:pPr>
              <a:t>‹#›</a:t>
            </a:fld>
            <a:endParaRPr lang="en-US"/>
          </a:p>
        </p:txBody>
      </p:sp>
    </p:spTree>
    <p:extLst>
      <p:ext uri="{BB962C8B-B14F-4D97-AF65-F5344CB8AC3E}">
        <p14:creationId xmlns:p14="http://schemas.microsoft.com/office/powerpoint/2010/main" val="4102734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4561" y="4378363"/>
            <a:ext cx="5085080" cy="4149009"/>
          </a:xfrm>
          <a:prstGeom prst="rect">
            <a:avLst/>
          </a:prstGeom>
          <a:noFill/>
          <a:ln w="12700">
            <a:noFill/>
            <a:miter lim="800000"/>
            <a:headEnd/>
            <a:tailEnd/>
          </a:ln>
          <a:effectLst/>
        </p:spPr>
        <p:txBody>
          <a:bodyPr vert="horz" wrap="square" lIns="91135" tIns="44767" rIns="91135" bIns="44767"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67" name="Rectangle 3"/>
          <p:cNvSpPr>
            <a:spLocks noGrp="1" noRot="1" noChangeAspect="1" noChangeArrowheads="1" noTextEdit="1"/>
          </p:cNvSpPr>
          <p:nvPr>
            <p:ph type="sldImg" idx="2"/>
          </p:nvPr>
        </p:nvSpPr>
        <p:spPr bwMode="auto">
          <a:xfrm>
            <a:off x="1171575" y="696913"/>
            <a:ext cx="4594225" cy="3446462"/>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251496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20932">
              <a:spcBef>
                <a:spcPts val="0"/>
              </a:spcBef>
              <a:defRPr/>
            </a:pPr>
            <a:r>
              <a:rPr lang="en-US" b="1" dirty="0"/>
              <a:t>Developed by: </a:t>
            </a:r>
            <a:r>
              <a:rPr lang="en-US" dirty="0"/>
              <a:t>Michael Yonas, Elizabeth Miller, Maria Catrina </a:t>
            </a:r>
            <a:r>
              <a:rPr lang="en-US" dirty="0" smtClean="0"/>
              <a:t>Jaime and </a:t>
            </a:r>
            <a:r>
              <a:rPr lang="en-US" dirty="0"/>
              <a:t>Shannon Valenti</a:t>
            </a:r>
          </a:p>
        </p:txBody>
      </p:sp>
    </p:spTree>
    <p:extLst>
      <p:ext uri="{BB962C8B-B14F-4D97-AF65-F5344CB8AC3E}">
        <p14:creationId xmlns:p14="http://schemas.microsoft.com/office/powerpoint/2010/main" val="93234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932">
              <a:spcBef>
                <a:spcPts val="0"/>
              </a:spcBef>
              <a:defRPr/>
            </a:pPr>
            <a:r>
              <a:rPr lang="en-US" dirty="0" smtClean="0"/>
              <a:t>READ NARRATIVE OF SCENARIO 2:</a:t>
            </a:r>
          </a:p>
          <a:p>
            <a:pPr defTabSz="920932">
              <a:spcBef>
                <a:spcPts val="0"/>
              </a:spcBef>
              <a:defRPr/>
            </a:pPr>
            <a:r>
              <a:rPr lang="en-US" dirty="0" smtClean="0"/>
              <a:t>During a violence prevention research project with high school male athletes, parent consent forms were distributed to minors to take home for parents to review and sign in order for each athlete to participate in anonymous survey. Parent consent form contained an introductory letter and contact information for the lead researcher (also called the PI). A parent called having questions about the study and general concerns regarding her son’s behavior problem. The PI continued follow up and addressed parent’s follow up questions about the study and discussed the parents’ concerns about son’s behavior problems. Parent had positive reaction in regards to the PIs follow up, especially her willingness to talk about parents’ concerns about son’s behavior problems. Within the following week the athlete returned with signed parent consent form and before his participation research staff also reviewed with him his assent form before participating in the survey.</a:t>
            </a:r>
          </a:p>
          <a:p>
            <a:pPr defTabSz="920932">
              <a:defRPr/>
            </a:pPr>
            <a:endParaRPr lang="en-US" dirty="0" smtClean="0"/>
          </a:p>
          <a:p>
            <a:pPr defTabSz="920932">
              <a:defRPr/>
            </a:pPr>
            <a:endParaRPr lang="en-US" dirty="0"/>
          </a:p>
        </p:txBody>
      </p:sp>
    </p:spTree>
    <p:extLst>
      <p:ext uri="{BB962C8B-B14F-4D97-AF65-F5344CB8AC3E}">
        <p14:creationId xmlns:p14="http://schemas.microsoft.com/office/powerpoint/2010/main" val="136936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914">
              <a:spcBef>
                <a:spcPts val="0"/>
              </a:spcBef>
              <a:defRPr/>
            </a:pPr>
            <a:r>
              <a:rPr lang="en-US" dirty="0"/>
              <a:t>TOPIC SENTENCE: What does good research ethics look like? Lets review this scenario I just read…..</a:t>
            </a:r>
          </a:p>
          <a:p>
            <a:pPr>
              <a:spcBef>
                <a:spcPts val="0"/>
              </a:spcBef>
            </a:pPr>
            <a:endParaRPr lang="en-US" dirty="0"/>
          </a:p>
          <a:p>
            <a:pPr>
              <a:spcBef>
                <a:spcPts val="0"/>
              </a:spcBef>
            </a:pPr>
            <a:r>
              <a:rPr lang="en-US" dirty="0"/>
              <a:t>NARRATIVE:</a:t>
            </a:r>
          </a:p>
          <a:p>
            <a:pPr defTabSz="904914">
              <a:spcBef>
                <a:spcPts val="0"/>
              </a:spcBef>
              <a:defRPr/>
            </a:pPr>
            <a:r>
              <a:rPr lang="en-US" dirty="0"/>
              <a:t>***DISCUSS the outlined bullet points in the slide, IDENTIFY the people involved and how the POSITIVE outcome came about in this scenario</a:t>
            </a:r>
          </a:p>
          <a:p>
            <a:pPr defTabSz="920932">
              <a:spcBef>
                <a:spcPts val="0"/>
              </a:spcBef>
              <a:defRPr/>
            </a:pPr>
            <a:endParaRPr lang="en-US" dirty="0"/>
          </a:p>
          <a:p>
            <a:pPr>
              <a:spcBef>
                <a:spcPts val="0"/>
              </a:spcBef>
            </a:pPr>
            <a:r>
              <a:rPr lang="en-US" dirty="0"/>
              <a:t>DISCUSSION NOTES:  </a:t>
            </a:r>
          </a:p>
          <a:p>
            <a:pPr defTabSz="920932">
              <a:defRPr/>
            </a:pPr>
            <a:endParaRPr lang="en-US" dirty="0"/>
          </a:p>
        </p:txBody>
      </p:sp>
    </p:spTree>
    <p:extLst>
      <p:ext uri="{BB962C8B-B14F-4D97-AF65-F5344CB8AC3E}">
        <p14:creationId xmlns:p14="http://schemas.microsoft.com/office/powerpoint/2010/main" val="1369362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914">
              <a:spcBef>
                <a:spcPts val="0"/>
              </a:spcBef>
              <a:defRPr/>
            </a:pPr>
            <a:r>
              <a:rPr lang="en-US" sz="1100" dirty="0"/>
              <a:t>TOPIC SENTENCE: Lets identify the good research ethics used in this scenario</a:t>
            </a:r>
          </a:p>
          <a:p>
            <a:pPr defTabSz="904914">
              <a:spcBef>
                <a:spcPts val="0"/>
              </a:spcBef>
              <a:defRPr/>
            </a:pPr>
            <a:endParaRPr lang="en-US" sz="1100" dirty="0"/>
          </a:p>
          <a:p>
            <a:pPr>
              <a:spcBef>
                <a:spcPts val="0"/>
              </a:spcBef>
            </a:pPr>
            <a:r>
              <a:rPr lang="en-US" sz="1100" dirty="0"/>
              <a:t>NARRATIVE:</a:t>
            </a:r>
          </a:p>
          <a:p>
            <a:pPr defTabSz="904914">
              <a:spcBef>
                <a:spcPts val="0"/>
              </a:spcBef>
              <a:defRPr/>
            </a:pPr>
            <a:r>
              <a:rPr lang="en-US" sz="1100" dirty="0"/>
              <a:t>***ALLOW GROUP TO IDENTIFY the SPECIFIC things from outlined bullet points in the slide </a:t>
            </a:r>
          </a:p>
          <a:p>
            <a:pPr marL="575582" indent="-575582" defTabSz="920932">
              <a:spcBef>
                <a:spcPts val="0"/>
              </a:spcBef>
              <a:defRPr/>
            </a:pPr>
            <a:endParaRPr lang="en-US" sz="1100" dirty="0"/>
          </a:p>
          <a:p>
            <a:pPr marL="575582" indent="-575582" defTabSz="920932">
              <a:spcBef>
                <a:spcPts val="0"/>
              </a:spcBef>
              <a:defRPr/>
            </a:pPr>
            <a:r>
              <a:rPr lang="en-US" sz="1100" dirty="0"/>
              <a:t>Consents were conducted properly with BOTH minor and parent</a:t>
            </a:r>
          </a:p>
          <a:p>
            <a:pPr marL="169671" indent="-169671" defTabSz="920932">
              <a:spcBef>
                <a:spcPts val="0"/>
              </a:spcBef>
              <a:buFont typeface="Arial" pitchFamily="34" charset="0"/>
              <a:buChar char="•"/>
              <a:defRPr/>
            </a:pPr>
            <a:r>
              <a:rPr lang="en-US" sz="1100" dirty="0"/>
              <a:t>Minor – Properly given his OWN ASSENT to participate or not in the study, NOT SOLELY based on the parent’s permission</a:t>
            </a:r>
          </a:p>
          <a:p>
            <a:pPr marL="169671" indent="-169671" defTabSz="920932">
              <a:spcBef>
                <a:spcPts val="0"/>
              </a:spcBef>
              <a:buFont typeface="Arial" pitchFamily="34" charset="0"/>
              <a:buChar char="•"/>
              <a:defRPr/>
            </a:pPr>
            <a:r>
              <a:rPr lang="en-US" sz="1100" dirty="0"/>
              <a:t>Parent – Given parent consent along with additional informational letter to better understand the study</a:t>
            </a:r>
          </a:p>
          <a:p>
            <a:pPr defTabSz="920932">
              <a:spcBef>
                <a:spcPts val="0"/>
              </a:spcBef>
              <a:buFont typeface="Arial" pitchFamily="34" charset="0"/>
              <a:buChar char="•"/>
              <a:defRPr/>
            </a:pPr>
            <a:endParaRPr lang="en-US" sz="1100" dirty="0"/>
          </a:p>
          <a:p>
            <a:pPr defTabSz="920932">
              <a:spcBef>
                <a:spcPts val="0"/>
              </a:spcBef>
              <a:defRPr/>
            </a:pPr>
            <a:r>
              <a:rPr lang="en-US" sz="1100" dirty="0"/>
              <a:t>Promptly followed up with parent’s concerns &amp; Provided support regarding additional concerns not related to the study</a:t>
            </a:r>
          </a:p>
          <a:p>
            <a:pPr marL="169671" indent="-169671" defTabSz="920932">
              <a:spcBef>
                <a:spcPts val="0"/>
              </a:spcBef>
              <a:buFont typeface="Arial" pitchFamily="34" charset="0"/>
              <a:buChar char="•"/>
              <a:defRPr/>
            </a:pPr>
            <a:r>
              <a:rPr lang="en-US" sz="1100" dirty="0"/>
              <a:t>PI followed up followed up and ANSWERED the parent’s CONCERNS about her son, NOT just about the study</a:t>
            </a:r>
          </a:p>
          <a:p>
            <a:pPr defTabSz="920932">
              <a:spcBef>
                <a:spcPts val="0"/>
              </a:spcBef>
              <a:defRPr/>
            </a:pPr>
            <a:endParaRPr lang="en-US" sz="1100" dirty="0"/>
          </a:p>
          <a:p>
            <a:pPr defTabSz="920932">
              <a:spcBef>
                <a:spcPts val="0"/>
              </a:spcBef>
              <a:defRPr/>
            </a:pPr>
            <a:r>
              <a:rPr lang="en-US" sz="1100" dirty="0"/>
              <a:t>RESULT: Parent had positive interaction due to the PIs follow up, which led to the athlete returning a properly signed parent consent form and the athlete was also properly consented by research staff for his willingness to participate in the survey.</a:t>
            </a:r>
          </a:p>
        </p:txBody>
      </p:sp>
    </p:spTree>
    <p:extLst>
      <p:ext uri="{BB962C8B-B14F-4D97-AF65-F5344CB8AC3E}">
        <p14:creationId xmlns:p14="http://schemas.microsoft.com/office/powerpoint/2010/main" val="1369362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932">
              <a:spcBef>
                <a:spcPts val="0"/>
              </a:spcBef>
              <a:defRPr/>
            </a:pPr>
            <a:r>
              <a:rPr lang="en-US" sz="1000" dirty="0"/>
              <a:t>READ NARRATIVE OF SCENARIO 3:</a:t>
            </a:r>
          </a:p>
          <a:p>
            <a:pPr defTabSz="920932">
              <a:spcBef>
                <a:spcPts val="0"/>
              </a:spcBef>
              <a:defRPr/>
            </a:pPr>
            <a:r>
              <a:rPr lang="en-US" sz="1000" dirty="0"/>
              <a:t>At the VA hospital, a research study was being conducted which involved randomizing alcoholic liver disease patients and recruitment of comparison groups including healthy and active drinkers. IRB approved recruitment of active drinkers with stipulation that research staff could not actively recruit at bar or drinking establishments when potential participants were under the influence. Research staff established relationships with bartenders and asked permission to post flyers regarding the study. As interested participants called and followed up, one participant came as an active drinker and after his screening detected liver disease. Physician followed up and consulted with participant. After options were presented, patient decided to participate in the study. The patient was supported by the study to maintain his sobriety and complete physician visits regularly. After the study completed, patient established care with study physician at her clinic and continued follow up care. The client expressed his gratitude saying that if he had never participated in the study, he would have never known he had liver disease and his health condition would have ended his life. He attributed his new found health and well-being to the physician and the research study. </a:t>
            </a:r>
          </a:p>
          <a:p>
            <a:pPr defTabSz="920932">
              <a:spcBef>
                <a:spcPts val="0"/>
              </a:spcBef>
              <a:defRPr/>
            </a:pPr>
            <a:endParaRPr lang="en-US" sz="1000" dirty="0"/>
          </a:p>
          <a:p>
            <a:pPr>
              <a:spcBef>
                <a:spcPts val="0"/>
              </a:spcBef>
            </a:pPr>
            <a:r>
              <a:rPr lang="en-US" sz="1000" dirty="0"/>
              <a:t>NOTE – Explain </a:t>
            </a:r>
            <a:r>
              <a:rPr lang="en-US" sz="1000" b="1" u="sng" dirty="0"/>
              <a:t>randomized</a:t>
            </a:r>
            <a:r>
              <a:rPr lang="en-US" sz="1000" dirty="0"/>
              <a:t> - When a study to compare 2 or more ways of doing things, it is best to put people into groups randomly.  It is the best way to see if one way of doing things is better than the other. When randomly placing people into groups, its good to explain that we do not know which group will do better, hence why the study is being conducted. This is important not to tell people they may get a “good” treatment or a “bad” treatment.  We don’t really know which treatment is better. For randomization to be fair, it should be decided by chance, like flipping a coin.</a:t>
            </a:r>
          </a:p>
        </p:txBody>
      </p:sp>
    </p:spTree>
    <p:extLst>
      <p:ext uri="{BB962C8B-B14F-4D97-AF65-F5344CB8AC3E}">
        <p14:creationId xmlns:p14="http://schemas.microsoft.com/office/powerpoint/2010/main" val="136936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914">
              <a:spcBef>
                <a:spcPts val="0"/>
              </a:spcBef>
              <a:defRPr/>
            </a:pPr>
            <a:r>
              <a:rPr lang="en-US" dirty="0"/>
              <a:t>TOPIC SENTENCE: What does good research ethics look like? Lets review this scenario I just read…..</a:t>
            </a:r>
          </a:p>
          <a:p>
            <a:pPr>
              <a:spcBef>
                <a:spcPts val="0"/>
              </a:spcBef>
            </a:pPr>
            <a:endParaRPr lang="en-US" dirty="0"/>
          </a:p>
          <a:p>
            <a:pPr>
              <a:spcBef>
                <a:spcPts val="0"/>
              </a:spcBef>
            </a:pPr>
            <a:r>
              <a:rPr lang="en-US" dirty="0"/>
              <a:t>NARRATIVE:</a:t>
            </a:r>
          </a:p>
          <a:p>
            <a:pPr defTabSz="904914">
              <a:spcBef>
                <a:spcPts val="0"/>
              </a:spcBef>
              <a:defRPr/>
            </a:pPr>
            <a:r>
              <a:rPr lang="en-US" dirty="0"/>
              <a:t>***DISCUSS the outlined bullet points in the slide, IDENTIFY the people involved and how the POSITIVE outcome came about in this scenario</a:t>
            </a:r>
          </a:p>
          <a:p>
            <a:pPr defTabSz="920932">
              <a:spcBef>
                <a:spcPts val="0"/>
              </a:spcBef>
              <a:defRPr/>
            </a:pPr>
            <a:endParaRPr lang="en-US" dirty="0"/>
          </a:p>
          <a:p>
            <a:pPr>
              <a:spcBef>
                <a:spcPts val="0"/>
              </a:spcBef>
            </a:pPr>
            <a:r>
              <a:rPr lang="en-US" dirty="0"/>
              <a:t>DISCUSSION NOTES:  </a:t>
            </a:r>
          </a:p>
          <a:p>
            <a:pPr defTabSz="920932">
              <a:defRPr/>
            </a:pPr>
            <a:endParaRPr lang="en-US" dirty="0"/>
          </a:p>
        </p:txBody>
      </p:sp>
    </p:spTree>
    <p:extLst>
      <p:ext uri="{BB962C8B-B14F-4D97-AF65-F5344CB8AC3E}">
        <p14:creationId xmlns:p14="http://schemas.microsoft.com/office/powerpoint/2010/main" val="1369362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914">
              <a:spcBef>
                <a:spcPts val="0"/>
              </a:spcBef>
              <a:defRPr/>
            </a:pPr>
            <a:r>
              <a:rPr lang="en-US" sz="1100" dirty="0"/>
              <a:t>TOPIC SENTENCE: Lets identify the good research ethics used in this scenario</a:t>
            </a:r>
          </a:p>
          <a:p>
            <a:pPr defTabSz="904914">
              <a:spcBef>
                <a:spcPts val="0"/>
              </a:spcBef>
              <a:defRPr/>
            </a:pPr>
            <a:endParaRPr lang="en-US" sz="1100" dirty="0"/>
          </a:p>
          <a:p>
            <a:pPr>
              <a:spcBef>
                <a:spcPts val="0"/>
              </a:spcBef>
            </a:pPr>
            <a:r>
              <a:rPr lang="en-US" sz="1100" dirty="0"/>
              <a:t>NARRATIVE:</a:t>
            </a:r>
          </a:p>
          <a:p>
            <a:pPr defTabSz="904914">
              <a:spcBef>
                <a:spcPts val="0"/>
              </a:spcBef>
              <a:defRPr/>
            </a:pPr>
            <a:r>
              <a:rPr lang="en-US" sz="1100" dirty="0"/>
              <a:t>***ALLOW GROUP TO IDENTIFY the SPECIFIC things from outlined bullet points in the slide </a:t>
            </a:r>
          </a:p>
          <a:p>
            <a:pPr marL="575582" indent="-575582" defTabSz="920932">
              <a:spcBef>
                <a:spcPts val="0"/>
              </a:spcBef>
              <a:defRPr/>
            </a:pPr>
            <a:endParaRPr lang="en-US" sz="1100" dirty="0"/>
          </a:p>
          <a:p>
            <a:pPr marL="575582" indent="-575582" defTabSz="920932">
              <a:spcBef>
                <a:spcPts val="0"/>
              </a:spcBef>
              <a:defRPr/>
            </a:pPr>
            <a:r>
              <a:rPr lang="en-US" sz="1100" dirty="0"/>
              <a:t>Proper follow up treatment regarding patient’s conditions </a:t>
            </a:r>
          </a:p>
          <a:p>
            <a:pPr defTabSz="920932">
              <a:spcBef>
                <a:spcPts val="0"/>
              </a:spcBef>
              <a:buFont typeface="Arial" pitchFamily="34" charset="0"/>
              <a:buChar char="•"/>
              <a:defRPr/>
            </a:pPr>
            <a:r>
              <a:rPr lang="en-US" sz="1100" dirty="0"/>
              <a:t> Physician – Properly provided her expertise and followed up to help patient deal with his health condition</a:t>
            </a:r>
          </a:p>
          <a:p>
            <a:pPr defTabSz="920932">
              <a:spcBef>
                <a:spcPts val="0"/>
              </a:spcBef>
              <a:buFont typeface="Arial" pitchFamily="34" charset="0"/>
              <a:buChar char="•"/>
              <a:defRPr/>
            </a:pPr>
            <a:endParaRPr lang="en-US" sz="1100" dirty="0"/>
          </a:p>
          <a:p>
            <a:pPr marL="575582" indent="-575582" defTabSz="920932">
              <a:spcBef>
                <a:spcPts val="0"/>
              </a:spcBef>
              <a:defRPr/>
            </a:pPr>
            <a:r>
              <a:rPr lang="en-US" sz="1100" dirty="0"/>
              <a:t>Provided expertise after study completion</a:t>
            </a:r>
          </a:p>
          <a:p>
            <a:pPr defTabSz="920932">
              <a:spcBef>
                <a:spcPts val="0"/>
              </a:spcBef>
              <a:buFont typeface="Arial" pitchFamily="34" charset="0"/>
              <a:buChar char="•"/>
              <a:defRPr/>
            </a:pPr>
            <a:r>
              <a:rPr lang="en-US" sz="1100" dirty="0"/>
              <a:t> PI continued follow up after the study to establish continued care for the patient</a:t>
            </a:r>
          </a:p>
          <a:p>
            <a:pPr defTabSz="920932">
              <a:spcBef>
                <a:spcPts val="0"/>
              </a:spcBef>
              <a:defRPr/>
            </a:pPr>
            <a:endParaRPr lang="en-US" sz="1100" dirty="0"/>
          </a:p>
          <a:p>
            <a:pPr marL="575582" indent="-575582" defTabSz="920932">
              <a:spcBef>
                <a:spcPts val="0"/>
              </a:spcBef>
              <a:defRPr/>
            </a:pPr>
            <a:r>
              <a:rPr lang="en-US" sz="1100" dirty="0"/>
              <a:t>Improved the care and well-being of participant</a:t>
            </a:r>
          </a:p>
          <a:p>
            <a:pPr defTabSz="920932">
              <a:spcBef>
                <a:spcPts val="0"/>
              </a:spcBef>
              <a:buFont typeface="Arial" pitchFamily="34" charset="0"/>
              <a:buChar char="•"/>
              <a:defRPr/>
            </a:pPr>
            <a:r>
              <a:rPr lang="en-US" sz="1100" dirty="0">
                <a:solidFill>
                  <a:srgbClr val="000000"/>
                </a:solidFill>
              </a:rPr>
              <a:t> Study helped detect patient’s health condition which led to improved health outcomes. </a:t>
            </a:r>
          </a:p>
          <a:p>
            <a:pPr defTabSz="920932">
              <a:spcBef>
                <a:spcPts val="0"/>
              </a:spcBef>
              <a:defRPr/>
            </a:pPr>
            <a:endParaRPr lang="en-US" sz="1100" dirty="0">
              <a:solidFill>
                <a:srgbClr val="000000"/>
              </a:solidFill>
            </a:endParaRPr>
          </a:p>
          <a:p>
            <a:pPr defTabSz="920932">
              <a:spcBef>
                <a:spcPts val="0"/>
              </a:spcBef>
              <a:defRPr/>
            </a:pPr>
            <a:r>
              <a:rPr lang="en-US" sz="1100" dirty="0">
                <a:solidFill>
                  <a:srgbClr val="000000"/>
                </a:solidFill>
              </a:rPr>
              <a:t>Results: </a:t>
            </a:r>
            <a:r>
              <a:rPr lang="en-US" sz="1100" dirty="0"/>
              <a:t>Patient health condition was identified through the study screening and follow up support was provided to help treat his liver disease. Even when the study ended the patient established continued follow up care with the study physician. Overall, the study needs were met but more importantly patient health and well-being was improved.</a:t>
            </a:r>
          </a:p>
        </p:txBody>
      </p:sp>
    </p:spTree>
    <p:extLst>
      <p:ext uri="{BB962C8B-B14F-4D97-AF65-F5344CB8AC3E}">
        <p14:creationId xmlns:p14="http://schemas.microsoft.com/office/powerpoint/2010/main" val="1369362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t>READ NARRATIVE OF “BAD” SCENARIO :</a:t>
            </a:r>
          </a:p>
          <a:p>
            <a:pPr>
              <a:spcBef>
                <a:spcPts val="0"/>
              </a:spcBef>
            </a:pPr>
            <a:r>
              <a:rPr lang="en-US" dirty="0" smtClean="0"/>
              <a:t>At the doctor’s office, while lying face down and having a clinical procedure done to my back, a staff member asked if she could take a picture of my back. Being that I was there for a clinical procedure, I was under the impression it was for clinical purposes.  I agreed.  She got the camera and then said “oh, I guess I should have you sign this first”.  I’m face down, so I prop myself up as much as I could, read the document, and it was for a research study where they were taking images for research purposes and sharing them among different research sites.  Definitely not a consent process, and definitely uncomfortable.  I did end up participating in the study because the research was interesting and the de-identified images were being used as comparisons for people with the same problem as mine, but I was very unhappy with the consenting process.</a:t>
            </a:r>
          </a:p>
          <a:p>
            <a:pPr defTabSz="920932">
              <a:defRPr/>
            </a:pPr>
            <a:endParaRPr lang="en-US" dirty="0"/>
          </a:p>
        </p:txBody>
      </p:sp>
    </p:spTree>
    <p:extLst>
      <p:ext uri="{BB962C8B-B14F-4D97-AF65-F5344CB8AC3E}">
        <p14:creationId xmlns:p14="http://schemas.microsoft.com/office/powerpoint/2010/main" val="1369362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914">
              <a:spcBef>
                <a:spcPts val="0"/>
              </a:spcBef>
              <a:defRPr/>
            </a:pPr>
            <a:r>
              <a:rPr lang="en-US" dirty="0"/>
              <a:t>TOPIC SENTENCE: What does BAD research ethics look like? Lets review this scenario I just read…..</a:t>
            </a:r>
          </a:p>
          <a:p>
            <a:pPr>
              <a:spcBef>
                <a:spcPts val="0"/>
              </a:spcBef>
            </a:pPr>
            <a:endParaRPr lang="en-US" dirty="0"/>
          </a:p>
          <a:p>
            <a:pPr>
              <a:spcBef>
                <a:spcPts val="0"/>
              </a:spcBef>
            </a:pPr>
            <a:r>
              <a:rPr lang="en-US" dirty="0"/>
              <a:t>NARRATIVE:</a:t>
            </a:r>
          </a:p>
          <a:p>
            <a:pPr defTabSz="904914">
              <a:spcBef>
                <a:spcPts val="0"/>
              </a:spcBef>
              <a:defRPr/>
            </a:pPr>
            <a:r>
              <a:rPr lang="en-US" dirty="0"/>
              <a:t>***DISCUSS the outlined bullet points in the slide, IDENTIFY the people involved and how the NEGATIVE outcome came about in this scenario</a:t>
            </a:r>
          </a:p>
          <a:p>
            <a:pPr defTabSz="920932">
              <a:spcBef>
                <a:spcPts val="0"/>
              </a:spcBef>
              <a:defRPr/>
            </a:pPr>
            <a:endParaRPr lang="en-US" dirty="0"/>
          </a:p>
          <a:p>
            <a:pPr>
              <a:spcBef>
                <a:spcPts val="0"/>
              </a:spcBef>
            </a:pPr>
            <a:r>
              <a:rPr lang="en-US" dirty="0"/>
              <a:t>DISCUSSION NOTES:  </a:t>
            </a:r>
          </a:p>
        </p:txBody>
      </p:sp>
    </p:spTree>
    <p:extLst>
      <p:ext uri="{BB962C8B-B14F-4D97-AF65-F5344CB8AC3E}">
        <p14:creationId xmlns:p14="http://schemas.microsoft.com/office/powerpoint/2010/main" val="1369362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914">
              <a:spcBef>
                <a:spcPts val="0"/>
              </a:spcBef>
              <a:defRPr/>
            </a:pPr>
            <a:r>
              <a:rPr lang="en-US" sz="1100" dirty="0"/>
              <a:t>TOPIC SENTENCE: Lets identify the good research ethics used in this scenario</a:t>
            </a:r>
          </a:p>
          <a:p>
            <a:pPr defTabSz="904914">
              <a:spcBef>
                <a:spcPts val="0"/>
              </a:spcBef>
              <a:defRPr/>
            </a:pPr>
            <a:endParaRPr lang="en-US" sz="1100" dirty="0"/>
          </a:p>
          <a:p>
            <a:pPr>
              <a:spcBef>
                <a:spcPts val="0"/>
              </a:spcBef>
            </a:pPr>
            <a:r>
              <a:rPr lang="en-US" sz="1100" dirty="0"/>
              <a:t>NARRATIVE:</a:t>
            </a:r>
          </a:p>
          <a:p>
            <a:pPr defTabSz="904914">
              <a:spcBef>
                <a:spcPts val="0"/>
              </a:spcBef>
              <a:defRPr/>
            </a:pPr>
            <a:r>
              <a:rPr lang="en-US" sz="1100" dirty="0"/>
              <a:t>***ALLOW GROUP TO IDENTIFY the SPECIFIC things from outlined bullet points in the slide </a:t>
            </a:r>
          </a:p>
          <a:p>
            <a:pPr marL="575582" indent="-575582" defTabSz="920932">
              <a:spcBef>
                <a:spcPts val="0"/>
              </a:spcBef>
              <a:defRPr/>
            </a:pPr>
            <a:endParaRPr lang="en-US" sz="1100" dirty="0"/>
          </a:p>
          <a:p>
            <a:pPr marL="575582" indent="-575582" defTabSz="920932">
              <a:spcBef>
                <a:spcPts val="0"/>
              </a:spcBef>
              <a:defRPr/>
            </a:pPr>
            <a:r>
              <a:rPr lang="en-US" sz="1100" dirty="0"/>
              <a:t>Approached participant during an uncomfortable situation</a:t>
            </a:r>
          </a:p>
          <a:p>
            <a:pPr defTabSz="920932">
              <a:spcBef>
                <a:spcPts val="0"/>
              </a:spcBef>
              <a:buFont typeface="Arial" pitchFamily="34" charset="0"/>
              <a:buChar char="•"/>
              <a:defRPr/>
            </a:pPr>
            <a:r>
              <a:rPr lang="en-US" sz="1100" dirty="0"/>
              <a:t> Patient was prepared for clinical procedure and was caught off guard, especially being partially undressed and laying face down on table.</a:t>
            </a:r>
          </a:p>
          <a:p>
            <a:pPr defTabSz="920932">
              <a:spcBef>
                <a:spcPts val="0"/>
              </a:spcBef>
              <a:defRPr/>
            </a:pPr>
            <a:endParaRPr lang="en-US" sz="1100" dirty="0"/>
          </a:p>
          <a:p>
            <a:pPr marL="575582" indent="-575582" defTabSz="920932">
              <a:spcBef>
                <a:spcPts val="0"/>
              </a:spcBef>
              <a:defRPr/>
            </a:pPr>
            <a:r>
              <a:rPr lang="en-US" sz="1100" dirty="0"/>
              <a:t>Did NOT provide proper or respectful consent process</a:t>
            </a:r>
          </a:p>
          <a:p>
            <a:pPr defTabSz="920932">
              <a:spcBef>
                <a:spcPts val="0"/>
              </a:spcBef>
              <a:buFont typeface="Arial" pitchFamily="34" charset="0"/>
              <a:buChar char="•"/>
              <a:defRPr/>
            </a:pPr>
            <a:r>
              <a:rPr lang="en-US" sz="1100" dirty="0"/>
              <a:t> Patient was not in approachable position to talk to nor was it a good way to explain the consent</a:t>
            </a:r>
          </a:p>
          <a:p>
            <a:pPr defTabSz="920932">
              <a:spcBef>
                <a:spcPts val="0"/>
              </a:spcBef>
              <a:defRPr/>
            </a:pPr>
            <a:endParaRPr lang="en-US" sz="1100" dirty="0"/>
          </a:p>
          <a:p>
            <a:pPr marL="575582" indent="-575582" defTabSz="920932">
              <a:spcBef>
                <a:spcPts val="0"/>
              </a:spcBef>
              <a:defRPr/>
            </a:pPr>
            <a:r>
              <a:rPr lang="en-US" sz="1100" dirty="0"/>
              <a:t>Made participant unhappy and uncomfortable</a:t>
            </a:r>
          </a:p>
          <a:p>
            <a:pPr defTabSz="920932">
              <a:spcBef>
                <a:spcPts val="0"/>
              </a:spcBef>
              <a:buFont typeface="Arial" pitchFamily="34" charset="0"/>
              <a:buChar char="•"/>
              <a:defRPr/>
            </a:pPr>
            <a:r>
              <a:rPr lang="en-US" sz="1100" dirty="0">
                <a:solidFill>
                  <a:srgbClr val="000000"/>
                </a:solidFill>
              </a:rPr>
              <a:t> Poor consent process left the participant disappointed and disrespected. This type of harm and risk should be avoided, should not occur</a:t>
            </a:r>
          </a:p>
          <a:p>
            <a:pPr defTabSz="920932">
              <a:spcBef>
                <a:spcPts val="0"/>
              </a:spcBef>
              <a:defRPr/>
            </a:pPr>
            <a:endParaRPr lang="en-US" sz="1100" dirty="0"/>
          </a:p>
          <a:p>
            <a:pPr defTabSz="920932">
              <a:spcBef>
                <a:spcPts val="0"/>
              </a:spcBef>
              <a:defRPr/>
            </a:pPr>
            <a:r>
              <a:rPr lang="en-US" sz="1100" dirty="0"/>
              <a:t>OVERALL – Poor research ethics</a:t>
            </a:r>
          </a:p>
          <a:p>
            <a:pPr marL="169671" indent="-169671" defTabSz="920932">
              <a:spcBef>
                <a:spcPts val="0"/>
              </a:spcBef>
              <a:buFont typeface="Arial" pitchFamily="34" charset="0"/>
              <a:buChar char="•"/>
              <a:defRPr/>
            </a:pPr>
            <a:r>
              <a:rPr lang="en-US" sz="1100" dirty="0"/>
              <a:t>Disrespectful of the patient’s privacy during her clinical visit</a:t>
            </a:r>
          </a:p>
          <a:p>
            <a:pPr marL="169671" indent="-169671" defTabSz="920932">
              <a:spcBef>
                <a:spcPts val="0"/>
              </a:spcBef>
              <a:buFont typeface="Arial" pitchFamily="34" charset="0"/>
              <a:buChar char="•"/>
              <a:defRPr/>
            </a:pPr>
            <a:r>
              <a:rPr lang="en-US" sz="1100" dirty="0"/>
              <a:t>Patient was not properly informed about the research study</a:t>
            </a:r>
          </a:p>
          <a:p>
            <a:pPr marL="169671" indent="-169671" defTabSz="920932">
              <a:spcBef>
                <a:spcPts val="0"/>
              </a:spcBef>
              <a:buFont typeface="Arial" pitchFamily="34" charset="0"/>
              <a:buChar char="•"/>
              <a:defRPr/>
            </a:pPr>
            <a:r>
              <a:rPr lang="en-US" sz="1100" dirty="0"/>
              <a:t>Patient was rushed and pressured to participate and sign the consent form</a:t>
            </a:r>
          </a:p>
          <a:p>
            <a:pPr marL="169671" indent="-169671" defTabSz="920932">
              <a:spcBef>
                <a:spcPts val="0"/>
              </a:spcBef>
              <a:buFont typeface="Arial" pitchFamily="34" charset="0"/>
              <a:buChar char="•"/>
              <a:defRPr/>
            </a:pPr>
            <a:r>
              <a:rPr lang="en-US" sz="1100" dirty="0"/>
              <a:t>Overall experience was not respectful or comfortable for the patient</a:t>
            </a:r>
          </a:p>
        </p:txBody>
      </p:sp>
    </p:spTree>
    <p:extLst>
      <p:ext uri="{BB962C8B-B14F-4D97-AF65-F5344CB8AC3E}">
        <p14:creationId xmlns:p14="http://schemas.microsoft.com/office/powerpoint/2010/main" val="1369362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932">
              <a:spcBef>
                <a:spcPts val="0"/>
              </a:spcBef>
              <a:defRPr/>
            </a:pPr>
            <a:r>
              <a:rPr lang="en-US" dirty="0"/>
              <a:t>TOPIC SENTENCE: Can you think of 1-2 good or bad examples of research ethics…….</a:t>
            </a:r>
          </a:p>
          <a:p>
            <a:pPr defTabSz="920932">
              <a:spcBef>
                <a:spcPts val="0"/>
              </a:spcBef>
              <a:defRPr/>
            </a:pPr>
            <a:endParaRPr lang="en-US" dirty="0"/>
          </a:p>
          <a:p>
            <a:pPr defTabSz="920932">
              <a:spcBef>
                <a:spcPts val="0"/>
              </a:spcBef>
              <a:defRPr/>
            </a:pPr>
            <a:r>
              <a:rPr lang="en-US" dirty="0"/>
              <a:t>***This is the time/space to DISCUSS  WITH THE GROUP THEIR experiences with research, and particularly aspects of research ethics…given what was just covered. </a:t>
            </a:r>
          </a:p>
          <a:p>
            <a:pPr defTabSz="920932">
              <a:spcBef>
                <a:spcPts val="0"/>
              </a:spcBef>
              <a:defRPr/>
            </a:pPr>
            <a:endParaRPr lang="en-US" dirty="0"/>
          </a:p>
          <a:p>
            <a:pPr defTabSz="920932">
              <a:spcBef>
                <a:spcPts val="0"/>
              </a:spcBef>
              <a:defRPr/>
            </a:pPr>
            <a:r>
              <a:rPr lang="en-US" dirty="0"/>
              <a:t>NARRATIVE:</a:t>
            </a:r>
          </a:p>
          <a:p>
            <a:pPr defTabSz="920932">
              <a:spcBef>
                <a:spcPts val="0"/>
              </a:spcBef>
              <a:defRPr/>
            </a:pPr>
            <a:r>
              <a:rPr lang="en-US" b="1" dirty="0"/>
              <a:t>(NOTE: THIS IS DONE RATHER THAN STARTING OFF WITH A NEGATIVE HISTORICAL REFLECTION OF RESEARCH). </a:t>
            </a:r>
          </a:p>
          <a:p>
            <a:pPr defTabSz="920932">
              <a:spcBef>
                <a:spcPts val="0"/>
              </a:spcBef>
              <a:defRPr/>
            </a:pPr>
            <a:endParaRPr lang="en-US" dirty="0"/>
          </a:p>
          <a:p>
            <a:pPr defTabSz="920932">
              <a:spcBef>
                <a:spcPts val="0"/>
              </a:spcBef>
              <a:defRPr/>
            </a:pPr>
            <a:r>
              <a:rPr lang="en-US" dirty="0"/>
              <a:t>PI should come with positive and negative experiences to share with the group, particularly some related in context/content to the project at hand.</a:t>
            </a:r>
          </a:p>
          <a:p>
            <a:pPr>
              <a:spcBef>
                <a:spcPts val="0"/>
              </a:spcBef>
            </a:pPr>
            <a:endParaRPr lang="en-US" dirty="0"/>
          </a:p>
          <a:p>
            <a:pPr>
              <a:spcBef>
                <a:spcPts val="0"/>
              </a:spcBef>
            </a:pPr>
            <a:r>
              <a:rPr lang="en-US" dirty="0"/>
              <a:t>This is a time of open reflection, no right or wrong…in a brainstorming type of fashion. Also a time to clarify for the group, answer questions about WHAT research ethics are, if needed.</a:t>
            </a:r>
          </a:p>
          <a:p>
            <a:pPr defTabSz="920932">
              <a:spcBef>
                <a:spcPts val="0"/>
              </a:spcBef>
              <a:defRPr/>
            </a:pPr>
            <a:endParaRPr lang="en-US" dirty="0"/>
          </a:p>
          <a:p>
            <a:pPr defTabSz="920932">
              <a:spcBef>
                <a:spcPts val="0"/>
              </a:spcBef>
              <a:defRPr/>
            </a:pPr>
            <a:r>
              <a:rPr lang="en-US" dirty="0"/>
              <a:t>DISCUSSION NOTES: </a:t>
            </a:r>
          </a:p>
        </p:txBody>
      </p:sp>
    </p:spTree>
    <p:extLst>
      <p:ext uri="{BB962C8B-B14F-4D97-AF65-F5344CB8AC3E}">
        <p14:creationId xmlns:p14="http://schemas.microsoft.com/office/powerpoint/2010/main" val="95340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cap="flat"/>
        </p:spPr>
      </p:sp>
      <p:sp>
        <p:nvSpPr>
          <p:cNvPr id="38915" name="Rectangle 3"/>
          <p:cNvSpPr>
            <a:spLocks noGrp="1" noChangeArrowheads="1"/>
          </p:cNvSpPr>
          <p:nvPr>
            <p:ph type="body" idx="1"/>
          </p:nvPr>
        </p:nvSpPr>
        <p:spPr>
          <a:noFill/>
          <a:ln w="9525"/>
        </p:spPr>
        <p:txBody>
          <a:bodyPr/>
          <a:lstStyle/>
          <a:p>
            <a:pPr>
              <a:spcBef>
                <a:spcPts val="0"/>
              </a:spcBef>
            </a:pPr>
            <a:r>
              <a:rPr lang="en-US" dirty="0"/>
              <a:t>TOPIC SENTENCE:  So, what comes to mind when you think of research?</a:t>
            </a:r>
          </a:p>
          <a:p>
            <a:pPr>
              <a:spcBef>
                <a:spcPts val="0"/>
              </a:spcBef>
            </a:pPr>
            <a:endParaRPr lang="en-US" dirty="0"/>
          </a:p>
          <a:p>
            <a:pPr>
              <a:spcBef>
                <a:spcPts val="0"/>
              </a:spcBef>
            </a:pPr>
            <a:r>
              <a:rPr lang="en-US" dirty="0"/>
              <a:t>NARRATIVE:  </a:t>
            </a:r>
          </a:p>
          <a:p>
            <a:pPr>
              <a:spcBef>
                <a:spcPts val="0"/>
              </a:spcBef>
            </a:pPr>
            <a:r>
              <a:rPr lang="en-US" dirty="0"/>
              <a:t>By </a:t>
            </a:r>
            <a:r>
              <a:rPr lang="en-US" u="sng" dirty="0"/>
              <a:t>organized</a:t>
            </a:r>
            <a:r>
              <a:rPr lang="en-US" dirty="0"/>
              <a:t>, I mean that there is a structure and a plan for doing the project.</a:t>
            </a:r>
          </a:p>
          <a:p>
            <a:pPr>
              <a:spcBef>
                <a:spcPts val="0"/>
              </a:spcBef>
            </a:pPr>
            <a:r>
              <a:rPr lang="en-US" u="sng" dirty="0"/>
              <a:t>Information</a:t>
            </a:r>
            <a:r>
              <a:rPr lang="en-US" dirty="0"/>
              <a:t> is anything we observe or measure about a person.</a:t>
            </a:r>
          </a:p>
          <a:p>
            <a:pPr>
              <a:spcBef>
                <a:spcPts val="0"/>
              </a:spcBef>
            </a:pPr>
            <a:r>
              <a:rPr lang="en-US" u="sng" dirty="0"/>
              <a:t>Valuable Knowledge</a:t>
            </a:r>
            <a:r>
              <a:rPr lang="en-US" dirty="0"/>
              <a:t> this can be related to increase information and awareness and better practices</a:t>
            </a:r>
            <a:endParaRPr lang="en-US" u="sng" dirty="0"/>
          </a:p>
          <a:p>
            <a:pPr>
              <a:spcBef>
                <a:spcPts val="0"/>
              </a:spcBef>
            </a:pPr>
            <a:r>
              <a:rPr lang="en-US" u="sng" dirty="0"/>
              <a:t>Improve Future</a:t>
            </a:r>
            <a:r>
              <a:rPr lang="en-US" dirty="0"/>
              <a:t> “</a:t>
            </a:r>
            <a:r>
              <a:rPr lang="en-US" b="1" dirty="0"/>
              <a:t>I say society and future generations because </a:t>
            </a:r>
            <a:r>
              <a:rPr lang="en-US" dirty="0"/>
              <a:t>research is meant to help other people who were not involved in the project.  If the research isn’t going to help anyone after it is done, it shouldn’t be done.</a:t>
            </a:r>
            <a:endParaRPr lang="en-US" b="1" u="sng" dirty="0">
              <a:solidFill>
                <a:srgbClr val="92D050"/>
              </a:solidFill>
            </a:endParaRPr>
          </a:p>
          <a:p>
            <a:pPr>
              <a:spcBef>
                <a:spcPts val="0"/>
              </a:spcBef>
            </a:pPr>
            <a:endParaRPr lang="en-US" dirty="0"/>
          </a:p>
          <a:p>
            <a:pPr>
              <a:spcBef>
                <a:spcPts val="0"/>
              </a:spcBef>
            </a:pPr>
            <a:r>
              <a:rPr lang="en-US" dirty="0"/>
              <a:t>***For example, [ADD EXAMPLE THAT REFLECTS THE ELEMENTS OF THE PROJECT TO DISCUSS AS A GROUP]” </a:t>
            </a:r>
          </a:p>
          <a:p>
            <a:pPr>
              <a:spcBef>
                <a:spcPts val="0"/>
              </a:spcBef>
            </a:pPr>
            <a:endParaRPr lang="en-US" dirty="0"/>
          </a:p>
          <a:p>
            <a:pPr>
              <a:spcBef>
                <a:spcPts val="0"/>
              </a:spcBef>
            </a:pPr>
            <a:r>
              <a:rPr lang="en-US" dirty="0"/>
              <a:t>DISCUSSION NOTES: </a:t>
            </a:r>
          </a:p>
        </p:txBody>
      </p:sp>
    </p:spTree>
    <p:extLst>
      <p:ext uri="{BB962C8B-B14F-4D97-AF65-F5344CB8AC3E}">
        <p14:creationId xmlns:p14="http://schemas.microsoft.com/office/powerpoint/2010/main" val="2795150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cap="flat"/>
        </p:spPr>
      </p:sp>
      <p:sp>
        <p:nvSpPr>
          <p:cNvPr id="37891" name="Rectangle 3"/>
          <p:cNvSpPr>
            <a:spLocks noGrp="1" noChangeArrowheads="1"/>
          </p:cNvSpPr>
          <p:nvPr>
            <p:ph type="body" idx="1"/>
          </p:nvPr>
        </p:nvSpPr>
        <p:spPr>
          <a:noFill/>
          <a:ln w="9525"/>
        </p:spPr>
        <p:txBody>
          <a:bodyPr/>
          <a:lstStyle/>
          <a:p>
            <a:pPr defTabSz="920932">
              <a:spcBef>
                <a:spcPts val="0"/>
              </a:spcBef>
              <a:defRPr/>
            </a:pPr>
            <a:r>
              <a:rPr lang="en-US" dirty="0"/>
              <a:t>TOPIC SENTENCE: We are going to cover the history, guiding principles, rules and privacy involved in good research ethics</a:t>
            </a:r>
          </a:p>
          <a:p>
            <a:pPr defTabSz="920932">
              <a:spcBef>
                <a:spcPts val="0"/>
              </a:spcBef>
              <a:defRPr/>
            </a:pPr>
            <a:endParaRPr lang="en-US" dirty="0"/>
          </a:p>
          <a:p>
            <a:pPr defTabSz="920932">
              <a:spcBef>
                <a:spcPts val="0"/>
              </a:spcBef>
              <a:defRPr/>
            </a:pPr>
            <a:r>
              <a:rPr lang="en-US" dirty="0"/>
              <a:t>NARRATIVE:</a:t>
            </a:r>
          </a:p>
          <a:p>
            <a:pPr>
              <a:spcBef>
                <a:spcPts val="0"/>
              </a:spcBef>
            </a:pPr>
            <a:r>
              <a:rPr lang="en-US" dirty="0"/>
              <a:t>For this session, we will discuss this issue of protecting people who participate in research.  </a:t>
            </a:r>
          </a:p>
          <a:p>
            <a:pPr>
              <a:spcBef>
                <a:spcPts val="0"/>
              </a:spcBef>
            </a:pPr>
            <a:endParaRPr lang="en-US" dirty="0"/>
          </a:p>
          <a:p>
            <a:pPr>
              <a:spcBef>
                <a:spcPts val="0"/>
              </a:spcBef>
            </a:pPr>
            <a:r>
              <a:rPr lang="en-US" dirty="0"/>
              <a:t>To start this, we will talk about some of the history of research projects done with people and why we need to be very careful about protecting participants.</a:t>
            </a:r>
          </a:p>
          <a:p>
            <a:pPr>
              <a:spcBef>
                <a:spcPts val="0"/>
              </a:spcBef>
            </a:pPr>
            <a:endParaRPr lang="en-US" b="1" dirty="0"/>
          </a:p>
          <a:p>
            <a:pPr>
              <a:spcBef>
                <a:spcPts val="0"/>
              </a:spcBef>
            </a:pPr>
            <a:r>
              <a:rPr lang="en-US" b="1" dirty="0"/>
              <a:t>Because of bad things that happened throughout history, guiding principles were developed to help us protect participants!!!!</a:t>
            </a:r>
          </a:p>
          <a:p>
            <a:pPr>
              <a:spcBef>
                <a:spcPts val="0"/>
              </a:spcBef>
            </a:pPr>
            <a:endParaRPr lang="en-US" dirty="0"/>
          </a:p>
          <a:p>
            <a:pPr>
              <a:spcBef>
                <a:spcPts val="0"/>
              </a:spcBef>
            </a:pPr>
            <a:r>
              <a:rPr lang="en-US" dirty="0"/>
              <a:t>From the guiding principles, we have established ground rules.</a:t>
            </a:r>
          </a:p>
          <a:p>
            <a:pPr>
              <a:spcBef>
                <a:spcPts val="0"/>
              </a:spcBef>
            </a:pPr>
            <a:endParaRPr lang="en-US" dirty="0"/>
          </a:p>
          <a:p>
            <a:pPr>
              <a:spcBef>
                <a:spcPts val="0"/>
              </a:spcBef>
            </a:pPr>
            <a:r>
              <a:rPr lang="en-US" dirty="0"/>
              <a:t>The last topic we will talk about is privacy.  Privacy for participants is one way to offer protection, particularly in the type of research you will be involved in.</a:t>
            </a:r>
          </a:p>
          <a:p>
            <a:pPr defTabSz="920932">
              <a:spcBef>
                <a:spcPts val="0"/>
              </a:spcBef>
              <a:defRPr/>
            </a:pPr>
            <a:endParaRPr lang="en-US" dirty="0"/>
          </a:p>
          <a:p>
            <a:pPr>
              <a:spcBef>
                <a:spcPts val="0"/>
              </a:spcBef>
            </a:pPr>
            <a:r>
              <a:rPr lang="en-US" dirty="0"/>
              <a:t>DISCUSSION NOTES:</a:t>
            </a:r>
          </a:p>
        </p:txBody>
      </p:sp>
    </p:spTree>
    <p:extLst>
      <p:ext uri="{BB962C8B-B14F-4D97-AF65-F5344CB8AC3E}">
        <p14:creationId xmlns:p14="http://schemas.microsoft.com/office/powerpoint/2010/main" val="1390273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p:spPr>
        <p:txBody>
          <a:bodyPr/>
          <a:lstStyle/>
          <a:p>
            <a:pPr defTabSz="920932">
              <a:spcBef>
                <a:spcPts val="0"/>
              </a:spcBef>
              <a:defRPr/>
            </a:pPr>
            <a:r>
              <a:rPr lang="en-US" dirty="0" smtClean="0"/>
              <a:t>TOPIC SENTENCE: Lets review the</a:t>
            </a:r>
            <a:r>
              <a:rPr lang="en-US" baseline="0" dirty="0" smtClean="0"/>
              <a:t> history…….</a:t>
            </a:r>
            <a:endParaRPr lang="en-US" dirty="0" smtClean="0"/>
          </a:p>
          <a:p>
            <a:pPr defTabSz="920932">
              <a:spcBef>
                <a:spcPts val="0"/>
              </a:spcBef>
              <a:defRPr/>
            </a:pPr>
            <a:endParaRPr lang="en-US" dirty="0" smtClean="0"/>
          </a:p>
          <a:p>
            <a:pPr defTabSz="920932">
              <a:spcBef>
                <a:spcPts val="0"/>
              </a:spcBef>
              <a:defRPr/>
            </a:pPr>
            <a:r>
              <a:rPr lang="en-US" dirty="0" smtClean="0"/>
              <a:t>NARRATIVE:</a:t>
            </a:r>
          </a:p>
          <a:p>
            <a:pPr defTabSz="904914">
              <a:spcBef>
                <a:spcPts val="0"/>
              </a:spcBef>
              <a:defRPr/>
            </a:pPr>
            <a:r>
              <a:rPr lang="en-US" dirty="0" smtClean="0"/>
              <a:t>I’m going to spend a fair amount of time going over problems that happened in the past.  These events led to rules that now protect research participants.  The cases I will tell you about are the worst case examples and are very uncommon.  Most research doesn’t harm the participant at all. </a:t>
            </a:r>
          </a:p>
          <a:p>
            <a:pPr defTabSz="904914">
              <a:spcBef>
                <a:spcPts val="0"/>
              </a:spcBef>
              <a:defRPr/>
            </a:pPr>
            <a:endParaRPr lang="en-US" dirty="0" smtClean="0"/>
          </a:p>
          <a:p>
            <a:pPr defTabSz="904914">
              <a:spcBef>
                <a:spcPts val="0"/>
              </a:spcBef>
              <a:defRPr/>
            </a:pPr>
            <a:r>
              <a:rPr lang="en-US" dirty="0" smtClean="0"/>
              <a:t>These mistakes from the past have led to the rules</a:t>
            </a:r>
            <a:r>
              <a:rPr lang="en-US" baseline="0" dirty="0" smtClean="0"/>
              <a:t> and regulations needed to help ensure we do not make these same mistakes again.</a:t>
            </a:r>
            <a:endParaRPr lang="en-US" dirty="0" smtClean="0"/>
          </a:p>
          <a:p>
            <a:pPr>
              <a:spcBef>
                <a:spcPts val="0"/>
              </a:spcBef>
            </a:pPr>
            <a:endParaRPr lang="en-US" dirty="0" smtClean="0"/>
          </a:p>
          <a:p>
            <a:pPr defTabSz="904914">
              <a:spcBef>
                <a:spcPts val="0"/>
              </a:spcBef>
              <a:defRPr/>
            </a:pPr>
            <a:r>
              <a:rPr lang="en-US" dirty="0"/>
              <a:t>DISCUSSION NOTES:  </a:t>
            </a:r>
          </a:p>
          <a:p>
            <a:endParaRPr lang="en-US" dirty="0" smtClean="0"/>
          </a:p>
        </p:txBody>
      </p:sp>
    </p:spTree>
    <p:extLst>
      <p:ext uri="{BB962C8B-B14F-4D97-AF65-F5344CB8AC3E}">
        <p14:creationId xmlns:p14="http://schemas.microsoft.com/office/powerpoint/2010/main" val="3243717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Rot="1" noChangeAspect="1" noChangeArrowheads="1" noTextEdit="1"/>
          </p:cNvSpPr>
          <p:nvPr>
            <p:ph type="sldImg"/>
          </p:nvPr>
        </p:nvSpPr>
        <p:spPr>
          <a:ln/>
        </p:spPr>
      </p:sp>
      <p:sp>
        <p:nvSpPr>
          <p:cNvPr id="46083" name="Rectangle 1027"/>
          <p:cNvSpPr>
            <a:spLocks noGrp="1" noChangeArrowheads="1"/>
          </p:cNvSpPr>
          <p:nvPr>
            <p:ph type="body" idx="1"/>
          </p:nvPr>
        </p:nvSpPr>
        <p:spPr>
          <a:xfrm>
            <a:off x="924561" y="4378363"/>
            <a:ext cx="5085080" cy="4436493"/>
          </a:xfrm>
          <a:noFill/>
          <a:ln w="9525"/>
        </p:spPr>
        <p:txBody>
          <a:bodyPr/>
          <a:lstStyle/>
          <a:p>
            <a:pPr defTabSz="920932">
              <a:spcBef>
                <a:spcPts val="0"/>
              </a:spcBef>
              <a:defRPr/>
            </a:pPr>
            <a:r>
              <a:rPr lang="en-US" sz="800" dirty="0"/>
              <a:t>TOPIC SENTENCE: Listed are a few key historical events that led to the development of these existing guidelines…….</a:t>
            </a:r>
          </a:p>
          <a:p>
            <a:pPr defTabSz="920932">
              <a:spcBef>
                <a:spcPts val="0"/>
              </a:spcBef>
              <a:defRPr/>
            </a:pPr>
            <a:endParaRPr lang="en-US" sz="800" dirty="0"/>
          </a:p>
          <a:p>
            <a:pPr defTabSz="920932">
              <a:spcBef>
                <a:spcPts val="0"/>
              </a:spcBef>
              <a:defRPr/>
            </a:pPr>
            <a:r>
              <a:rPr lang="en-US" sz="800" dirty="0"/>
              <a:t>NARRATIVE: Because of the events in Nazi Germany and the facts that came out of the trials lead to the development of basic rules for how we treat participants in research. The patient must volunteer to participate.  The research must help society.  We should be able to use the result to help others. Research should be based on previous knowledge.  This is a bit more tricky.  This basically means that we should have good reason to believe that it will work. The research should not cause mental and physical suffering and avoid risk of injury and death.  The research should not make things dangerous for participants.  </a:t>
            </a:r>
          </a:p>
          <a:p>
            <a:pPr>
              <a:spcBef>
                <a:spcPts val="0"/>
              </a:spcBef>
            </a:pPr>
            <a:endParaRPr lang="en-US" sz="800" dirty="0"/>
          </a:p>
          <a:p>
            <a:pPr>
              <a:spcBef>
                <a:spcPts val="0"/>
              </a:spcBef>
            </a:pPr>
            <a:r>
              <a:rPr lang="en-US" sz="800" dirty="0"/>
              <a:t>Nuremberg Code: </a:t>
            </a:r>
          </a:p>
          <a:p>
            <a:pPr>
              <a:spcBef>
                <a:spcPts val="0"/>
              </a:spcBef>
            </a:pPr>
            <a:r>
              <a:rPr lang="en-US" sz="800" dirty="0"/>
              <a:t>Voluntary agreement of the participant is required</a:t>
            </a:r>
          </a:p>
          <a:p>
            <a:pPr>
              <a:spcBef>
                <a:spcPts val="0"/>
              </a:spcBef>
            </a:pPr>
            <a:r>
              <a:rPr lang="en-US" sz="800" dirty="0"/>
              <a:t>Research must have potential to help society</a:t>
            </a:r>
          </a:p>
          <a:p>
            <a:pPr>
              <a:spcBef>
                <a:spcPts val="0"/>
              </a:spcBef>
            </a:pPr>
            <a:r>
              <a:rPr lang="en-US" sz="800" dirty="0"/>
              <a:t>Research should be based on previous knowledge</a:t>
            </a:r>
          </a:p>
          <a:p>
            <a:pPr>
              <a:spcBef>
                <a:spcPts val="0"/>
              </a:spcBef>
            </a:pPr>
            <a:r>
              <a:rPr lang="en-US" sz="800" dirty="0"/>
              <a:t>Should not cause mental and physical suffering, and avoid risk of injury and death</a:t>
            </a:r>
          </a:p>
          <a:p>
            <a:pPr>
              <a:spcBef>
                <a:spcPts val="0"/>
              </a:spcBef>
              <a:defRPr/>
            </a:pPr>
            <a:r>
              <a:rPr lang="en-US" sz="800" dirty="0"/>
              <a:t>Amount of risk must not be more than the importance of the problem</a:t>
            </a:r>
          </a:p>
          <a:p>
            <a:pPr>
              <a:spcBef>
                <a:spcPts val="0"/>
              </a:spcBef>
              <a:defRPr/>
            </a:pPr>
            <a:r>
              <a:rPr lang="en-US" sz="800" dirty="0"/>
              <a:t>Qualified researchers</a:t>
            </a:r>
          </a:p>
          <a:p>
            <a:pPr>
              <a:spcBef>
                <a:spcPts val="0"/>
              </a:spcBef>
              <a:defRPr/>
            </a:pPr>
            <a:r>
              <a:rPr lang="en-US" sz="800" dirty="0"/>
              <a:t>Participant must be free to stop at any time</a:t>
            </a:r>
          </a:p>
          <a:p>
            <a:pPr>
              <a:spcBef>
                <a:spcPts val="0"/>
              </a:spcBef>
              <a:defRPr/>
            </a:pPr>
            <a:r>
              <a:rPr lang="en-US" sz="800" dirty="0"/>
              <a:t>Researcher must be prepared to stop if there is risk of injury, disability or death </a:t>
            </a:r>
          </a:p>
          <a:p>
            <a:pPr>
              <a:spcBef>
                <a:spcPts val="0"/>
              </a:spcBef>
            </a:pPr>
            <a:endParaRPr lang="en-US" sz="800" dirty="0"/>
          </a:p>
          <a:p>
            <a:pPr>
              <a:spcBef>
                <a:spcPts val="0"/>
              </a:spcBef>
            </a:pPr>
            <a:r>
              <a:rPr lang="en-US" sz="800" dirty="0"/>
              <a:t>Declaration of Helsinki:</a:t>
            </a:r>
          </a:p>
          <a:p>
            <a:pPr>
              <a:spcBef>
                <a:spcPts val="0"/>
              </a:spcBef>
            </a:pPr>
            <a:r>
              <a:rPr lang="en-US" sz="800" dirty="0"/>
              <a:t>Consent should be in </a:t>
            </a:r>
            <a:r>
              <a:rPr lang="en-US" sz="800" u="sng" dirty="0"/>
              <a:t>writing</a:t>
            </a:r>
          </a:p>
          <a:p>
            <a:pPr>
              <a:spcBef>
                <a:spcPts val="0"/>
              </a:spcBef>
            </a:pPr>
            <a:r>
              <a:rPr lang="en-US" sz="800" dirty="0"/>
              <a:t>Research should build on previous work</a:t>
            </a:r>
          </a:p>
          <a:p>
            <a:pPr>
              <a:spcBef>
                <a:spcPts val="0"/>
              </a:spcBef>
            </a:pPr>
            <a:r>
              <a:rPr lang="en-US" sz="800" dirty="0"/>
              <a:t>Research must follow written plan</a:t>
            </a:r>
          </a:p>
          <a:p>
            <a:pPr>
              <a:spcBef>
                <a:spcPts val="0"/>
              </a:spcBef>
            </a:pPr>
            <a:r>
              <a:rPr lang="en-US" sz="800" dirty="0"/>
              <a:t>Review by an independent committee</a:t>
            </a:r>
          </a:p>
          <a:p>
            <a:pPr>
              <a:spcBef>
                <a:spcPts val="0"/>
              </a:spcBef>
            </a:pPr>
            <a:r>
              <a:rPr lang="en-US" sz="800" dirty="0"/>
              <a:t>Caution if participant is in dependent relationship with researcher</a:t>
            </a:r>
          </a:p>
          <a:p>
            <a:pPr>
              <a:spcBef>
                <a:spcPts val="0"/>
              </a:spcBef>
            </a:pPr>
            <a:r>
              <a:rPr lang="en-US" sz="800" dirty="0"/>
              <a:t>Participants must receive best </a:t>
            </a:r>
            <a:r>
              <a:rPr lang="en-US" sz="800" u="sng" dirty="0"/>
              <a:t>proven</a:t>
            </a:r>
            <a:r>
              <a:rPr lang="en-US" sz="800" dirty="0"/>
              <a:t> care</a:t>
            </a:r>
          </a:p>
          <a:p>
            <a:pPr>
              <a:spcBef>
                <a:spcPts val="0"/>
              </a:spcBef>
            </a:pPr>
            <a:endParaRPr lang="en-US" sz="800" dirty="0"/>
          </a:p>
          <a:p>
            <a:pPr defTabSz="904914">
              <a:spcBef>
                <a:spcPts val="0"/>
              </a:spcBef>
              <a:defRPr/>
            </a:pPr>
            <a:r>
              <a:rPr lang="en-US" sz="800" dirty="0"/>
              <a:t>BELMONT REPORT</a:t>
            </a:r>
          </a:p>
          <a:p>
            <a:pPr defTabSz="904914">
              <a:spcBef>
                <a:spcPts val="0"/>
              </a:spcBef>
              <a:defRPr/>
            </a:pPr>
            <a:r>
              <a:rPr lang="en-US" sz="800" dirty="0"/>
              <a:t>Respect - Voluntary consent &amp; Protect those who cannot make decisions</a:t>
            </a:r>
          </a:p>
          <a:p>
            <a:pPr defTabSz="904914">
              <a:spcBef>
                <a:spcPts val="0"/>
              </a:spcBef>
              <a:defRPr/>
            </a:pPr>
            <a:r>
              <a:rPr lang="en-US" sz="800" dirty="0"/>
              <a:t>Beneficence - Maximize benefits &amp; minimize risk of harm</a:t>
            </a:r>
          </a:p>
          <a:p>
            <a:pPr defTabSz="904914">
              <a:spcBef>
                <a:spcPts val="0"/>
              </a:spcBef>
              <a:defRPr/>
            </a:pPr>
            <a:r>
              <a:rPr lang="en-US" sz="800" dirty="0"/>
              <a:t>Justice - The burdens and benefits of research should be distributed fairly</a:t>
            </a:r>
          </a:p>
          <a:p>
            <a:pPr>
              <a:spcBef>
                <a:spcPts val="0"/>
              </a:spcBef>
            </a:pPr>
            <a:endParaRPr lang="en-US" sz="800" dirty="0"/>
          </a:p>
          <a:p>
            <a:pPr>
              <a:spcBef>
                <a:spcPts val="0"/>
              </a:spcBef>
            </a:pPr>
            <a:r>
              <a:rPr lang="en-US" sz="800" dirty="0"/>
              <a:t>DISCUSSION NOTES:</a:t>
            </a:r>
          </a:p>
        </p:txBody>
      </p:sp>
    </p:spTree>
    <p:extLst>
      <p:ext uri="{BB962C8B-B14F-4D97-AF65-F5344CB8AC3E}">
        <p14:creationId xmlns:p14="http://schemas.microsoft.com/office/powerpoint/2010/main" val="710208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w="9525"/>
        </p:spPr>
        <p:txBody>
          <a:bodyPr/>
          <a:lstStyle/>
          <a:p>
            <a:pPr defTabSz="904914">
              <a:spcBef>
                <a:spcPts val="0"/>
              </a:spcBef>
              <a:defRPr/>
            </a:pPr>
            <a:r>
              <a:rPr lang="en-US" sz="1100" dirty="0"/>
              <a:t>TOPIC SENTENCE: Who is the IRB….</a:t>
            </a:r>
          </a:p>
          <a:p>
            <a:pPr>
              <a:spcBef>
                <a:spcPts val="0"/>
              </a:spcBef>
            </a:pPr>
            <a:endParaRPr lang="en-US" sz="1100" dirty="0"/>
          </a:p>
          <a:p>
            <a:pPr>
              <a:spcBef>
                <a:spcPts val="0"/>
              </a:spcBef>
            </a:pPr>
            <a:r>
              <a:rPr lang="en-US" sz="1100" dirty="0"/>
              <a:t>NARRATIVE:</a:t>
            </a:r>
          </a:p>
          <a:p>
            <a:pPr defTabSz="904914">
              <a:spcBef>
                <a:spcPts val="0"/>
              </a:spcBef>
              <a:defRPr/>
            </a:pPr>
            <a:r>
              <a:rPr lang="en-US" sz="1100" dirty="0"/>
              <a:t>***REVIEW the outlined bullet points in the slide and use an EXAMPLE from the case scenarios of how the IRB would look at the different scenarios, who would review, so forth…</a:t>
            </a:r>
          </a:p>
          <a:p>
            <a:pPr defTabSz="920932">
              <a:spcBef>
                <a:spcPts val="0"/>
              </a:spcBef>
              <a:defRPr/>
            </a:pPr>
            <a:endParaRPr lang="en-US" sz="1100" dirty="0"/>
          </a:p>
          <a:p>
            <a:pPr defTabSz="920932">
              <a:spcBef>
                <a:spcPts val="0"/>
              </a:spcBef>
              <a:defRPr/>
            </a:pPr>
            <a:r>
              <a:rPr lang="en-US" sz="1100" dirty="0"/>
              <a:t>IRB helps set up to structure and support for GOOD ethical research.</a:t>
            </a:r>
          </a:p>
          <a:p>
            <a:pPr defTabSz="920932">
              <a:spcBef>
                <a:spcPts val="0"/>
              </a:spcBef>
              <a:defRPr/>
            </a:pPr>
            <a:endParaRPr lang="en-US" sz="1100" dirty="0"/>
          </a:p>
          <a:p>
            <a:pPr defTabSz="920932">
              <a:spcBef>
                <a:spcPts val="0"/>
              </a:spcBef>
              <a:defRPr/>
            </a:pPr>
            <a:r>
              <a:rPr lang="en-US" sz="1100" dirty="0"/>
              <a:t>Listed below are the things IRB helps with and provides information about:</a:t>
            </a:r>
          </a:p>
          <a:p>
            <a:pPr defTabSz="920932">
              <a:spcBef>
                <a:spcPts val="0"/>
              </a:spcBef>
              <a:defRPr/>
            </a:pPr>
            <a:r>
              <a:rPr lang="en-US" sz="1100" dirty="0"/>
              <a:t>Regulatory Questions (Including </a:t>
            </a:r>
            <a:r>
              <a:rPr lang="en-US" sz="1100" dirty="0" err="1"/>
              <a:t>FederalWide</a:t>
            </a:r>
            <a:r>
              <a:rPr lang="en-US" sz="1100" dirty="0"/>
              <a:t> Assurance Issues)</a:t>
            </a:r>
          </a:p>
          <a:p>
            <a:pPr defTabSz="920932">
              <a:spcBef>
                <a:spcPts val="0"/>
              </a:spcBef>
              <a:defRPr/>
            </a:pPr>
            <a:r>
              <a:rPr lang="en-US" sz="1100" dirty="0"/>
              <a:t>General Questions Regarding IRB Office Operations</a:t>
            </a:r>
          </a:p>
          <a:p>
            <a:pPr defTabSz="920932">
              <a:spcBef>
                <a:spcPts val="0"/>
              </a:spcBef>
              <a:defRPr/>
            </a:pPr>
            <a:r>
              <a:rPr lang="en-US" sz="1100" dirty="0"/>
              <a:t>Administration</a:t>
            </a:r>
          </a:p>
          <a:p>
            <a:pPr defTabSz="920932">
              <a:spcBef>
                <a:spcPts val="0"/>
              </a:spcBef>
              <a:defRPr/>
            </a:pPr>
            <a:r>
              <a:rPr lang="en-US" sz="1100" dirty="0"/>
              <a:t>IRB Vice Chairs</a:t>
            </a:r>
          </a:p>
          <a:p>
            <a:pPr defTabSz="920932">
              <a:spcBef>
                <a:spcPts val="0"/>
              </a:spcBef>
              <a:defRPr/>
            </a:pPr>
            <a:r>
              <a:rPr lang="en-US" sz="1100" dirty="0"/>
              <a:t>Exempt/Expedited Studies</a:t>
            </a:r>
          </a:p>
          <a:p>
            <a:pPr defTabSz="920932">
              <a:spcBef>
                <a:spcPts val="0"/>
              </a:spcBef>
              <a:defRPr/>
            </a:pPr>
            <a:r>
              <a:rPr lang="en-US" sz="1100" dirty="0"/>
              <a:t>Full Board Studies</a:t>
            </a:r>
          </a:p>
          <a:p>
            <a:pPr defTabSz="920932">
              <a:spcBef>
                <a:spcPts val="0"/>
              </a:spcBef>
              <a:defRPr/>
            </a:pPr>
            <a:r>
              <a:rPr lang="en-US" sz="1100" dirty="0"/>
              <a:t>Adverse Events</a:t>
            </a:r>
          </a:p>
          <a:p>
            <a:pPr defTabSz="920932">
              <a:spcBef>
                <a:spcPts val="0"/>
              </a:spcBef>
              <a:defRPr/>
            </a:pPr>
            <a:r>
              <a:rPr lang="en-US" sz="1100" dirty="0"/>
              <a:t>Education (New coordinator orientations, new board member orientations, pre-screens...)</a:t>
            </a:r>
          </a:p>
          <a:p>
            <a:pPr defTabSz="920932">
              <a:spcBef>
                <a:spcPts val="0"/>
              </a:spcBef>
              <a:defRPr/>
            </a:pPr>
            <a:r>
              <a:rPr lang="en-US" sz="1100" dirty="0"/>
              <a:t>Technical Support</a:t>
            </a:r>
          </a:p>
          <a:p>
            <a:pPr defTabSz="920932">
              <a:spcBef>
                <a:spcPts val="0"/>
              </a:spcBef>
              <a:defRPr/>
            </a:pPr>
            <a:endParaRPr lang="en-US" sz="1100" dirty="0"/>
          </a:p>
          <a:p>
            <a:pPr defTabSz="920932">
              <a:spcBef>
                <a:spcPts val="0"/>
              </a:spcBef>
              <a:defRPr/>
            </a:pPr>
            <a:r>
              <a:rPr lang="en-US" sz="1100" dirty="0"/>
              <a:t>DISCUSSION NOTES:</a:t>
            </a:r>
          </a:p>
        </p:txBody>
      </p:sp>
    </p:spTree>
    <p:extLst>
      <p:ext uri="{BB962C8B-B14F-4D97-AF65-F5344CB8AC3E}">
        <p14:creationId xmlns:p14="http://schemas.microsoft.com/office/powerpoint/2010/main" val="3825047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w="9525"/>
        </p:spPr>
        <p:txBody>
          <a:bodyPr/>
          <a:lstStyle/>
          <a:p>
            <a:pPr defTabSz="904914">
              <a:spcBef>
                <a:spcPts val="0"/>
              </a:spcBef>
              <a:defRPr/>
            </a:pPr>
            <a:r>
              <a:rPr lang="en-US" dirty="0"/>
              <a:t>TOPIC SENTENCE: What does the IRB do…..</a:t>
            </a:r>
          </a:p>
          <a:p>
            <a:pPr>
              <a:spcBef>
                <a:spcPts val="0"/>
              </a:spcBef>
            </a:pPr>
            <a:endParaRPr lang="en-US" dirty="0"/>
          </a:p>
          <a:p>
            <a:pPr>
              <a:spcBef>
                <a:spcPts val="0"/>
              </a:spcBef>
            </a:pPr>
            <a:r>
              <a:rPr lang="en-US" dirty="0"/>
              <a:t>NARRATIVE:</a:t>
            </a:r>
          </a:p>
          <a:p>
            <a:pPr defTabSz="904914">
              <a:spcBef>
                <a:spcPts val="0"/>
              </a:spcBef>
              <a:defRPr/>
            </a:pPr>
            <a:r>
              <a:rPr lang="en-US" dirty="0"/>
              <a:t>***REVIEW the outlined bullet points in the slide and AGAIN use an EXAMPLE from the case scenarios of how the IRB would look at the different scenarios, who would review, so forth…</a:t>
            </a:r>
          </a:p>
          <a:p>
            <a:pPr defTabSz="904914">
              <a:spcBef>
                <a:spcPts val="0"/>
              </a:spcBef>
              <a:defRPr/>
            </a:pPr>
            <a:endParaRPr lang="en-US" dirty="0"/>
          </a:p>
          <a:p>
            <a:pPr defTabSz="904914">
              <a:spcBef>
                <a:spcPts val="0"/>
              </a:spcBef>
              <a:defRPr/>
            </a:pPr>
            <a:r>
              <a:rPr lang="en-US" dirty="0"/>
              <a:t>Important to show that IRB helps set up to structure and support for GOOD ethical research.</a:t>
            </a:r>
          </a:p>
          <a:p>
            <a:pPr defTabSz="904914">
              <a:spcBef>
                <a:spcPts val="0"/>
              </a:spcBef>
              <a:defRPr/>
            </a:pPr>
            <a:endParaRPr lang="en-US" dirty="0"/>
          </a:p>
          <a:p>
            <a:pPr>
              <a:spcBef>
                <a:spcPts val="0"/>
              </a:spcBef>
            </a:pPr>
            <a:r>
              <a:rPr lang="en-US" dirty="0"/>
              <a:t>DISCUSSION NOTES:  </a:t>
            </a:r>
          </a:p>
          <a:p>
            <a:pPr defTabSz="920932">
              <a:defRPr/>
            </a:pPr>
            <a:endParaRPr lang="en-US" dirty="0"/>
          </a:p>
        </p:txBody>
      </p:sp>
    </p:spTree>
    <p:extLst>
      <p:ext uri="{BB962C8B-B14F-4D97-AF65-F5344CB8AC3E}">
        <p14:creationId xmlns:p14="http://schemas.microsoft.com/office/powerpoint/2010/main" val="2598919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p:spPr>
        <p:txBody>
          <a:bodyPr/>
          <a:lstStyle/>
          <a:p>
            <a:pPr defTabSz="904914">
              <a:spcBef>
                <a:spcPts val="0"/>
              </a:spcBef>
              <a:defRPr/>
            </a:pPr>
            <a:r>
              <a:rPr lang="en-US" sz="1100" dirty="0"/>
              <a:t>TOPIC SENTENCE: How it all comes together, this is how we apply these guidelines……</a:t>
            </a:r>
          </a:p>
          <a:p>
            <a:pPr>
              <a:spcBef>
                <a:spcPts val="0"/>
              </a:spcBef>
            </a:pPr>
            <a:endParaRPr lang="en-US" sz="1100" dirty="0"/>
          </a:p>
          <a:p>
            <a:pPr>
              <a:spcBef>
                <a:spcPts val="0"/>
              </a:spcBef>
            </a:pPr>
            <a:r>
              <a:rPr lang="en-US" sz="1100" dirty="0"/>
              <a:t>NARRATIVE:</a:t>
            </a:r>
          </a:p>
          <a:p>
            <a:pPr defTabSz="904914">
              <a:spcBef>
                <a:spcPts val="0"/>
              </a:spcBef>
              <a:defRPr/>
            </a:pPr>
            <a:r>
              <a:rPr lang="en-US" sz="1100" dirty="0"/>
              <a:t>***REVIEW the outlined bullet points in the slide and REFLECT BACK ON THE SCENARIOS AND MAKE CONNECTIONS WITH THE GUIDELINES </a:t>
            </a:r>
          </a:p>
          <a:p>
            <a:pPr>
              <a:spcBef>
                <a:spcPts val="0"/>
              </a:spcBef>
            </a:pPr>
            <a:endParaRPr lang="en-US" sz="1100" dirty="0"/>
          </a:p>
          <a:p>
            <a:pPr>
              <a:spcBef>
                <a:spcPts val="0"/>
              </a:spcBef>
            </a:pPr>
            <a:r>
              <a:rPr lang="en-US" sz="1100" dirty="0"/>
              <a:t>For the respect for persons, we try to make sure that participants give us informed consent.  Have any of you given consent for research before?  For anything else?  What did you think about the information you were given?  Did you feel like you were informed?  Was there anything about the process that you did not like?</a:t>
            </a:r>
          </a:p>
          <a:p>
            <a:pPr>
              <a:spcBef>
                <a:spcPts val="0"/>
              </a:spcBef>
            </a:pPr>
            <a:endParaRPr lang="en-US" sz="1100" dirty="0"/>
          </a:p>
          <a:p>
            <a:pPr>
              <a:spcBef>
                <a:spcPts val="0"/>
              </a:spcBef>
            </a:pPr>
            <a:r>
              <a:rPr lang="en-US" sz="1100" dirty="0"/>
              <a:t>Another way we respect people is by guaranteeing their privacy.  I’m going to talk a bit more about that in a few slides.</a:t>
            </a:r>
          </a:p>
          <a:p>
            <a:pPr>
              <a:spcBef>
                <a:spcPts val="0"/>
              </a:spcBef>
            </a:pPr>
            <a:endParaRPr lang="en-US" sz="1100" dirty="0"/>
          </a:p>
          <a:p>
            <a:pPr>
              <a:spcBef>
                <a:spcPts val="0"/>
              </a:spcBef>
            </a:pPr>
            <a:r>
              <a:rPr lang="en-US" sz="1100" dirty="0"/>
              <a:t>For beneficence, we try to protect participants from harm and make sure that the benefits outweigh the risks.</a:t>
            </a:r>
          </a:p>
          <a:p>
            <a:pPr>
              <a:spcBef>
                <a:spcPts val="0"/>
              </a:spcBef>
            </a:pPr>
            <a:endParaRPr lang="en-US" sz="1100" dirty="0"/>
          </a:p>
          <a:p>
            <a:pPr>
              <a:spcBef>
                <a:spcPts val="0"/>
              </a:spcBef>
            </a:pPr>
            <a:r>
              <a:rPr lang="en-US" sz="1100" dirty="0"/>
              <a:t>For justice, we try to make sure we are including those who could benefit and not take advantage of some people to benefit others.  We also don’t want to prevent people from participating who may benefit.</a:t>
            </a:r>
          </a:p>
          <a:p>
            <a:pPr>
              <a:spcBef>
                <a:spcPts val="0"/>
              </a:spcBef>
            </a:pPr>
            <a:endParaRPr lang="en-US" sz="1100" dirty="0"/>
          </a:p>
          <a:p>
            <a:pPr>
              <a:spcBef>
                <a:spcPts val="0"/>
              </a:spcBef>
            </a:pPr>
            <a:r>
              <a:rPr lang="en-US" sz="1100" dirty="0"/>
              <a:t>DISCUSSION NOTES:</a:t>
            </a:r>
          </a:p>
        </p:txBody>
      </p:sp>
    </p:spTree>
    <p:extLst>
      <p:ext uri="{BB962C8B-B14F-4D97-AF65-F5344CB8AC3E}">
        <p14:creationId xmlns:p14="http://schemas.microsoft.com/office/powerpoint/2010/main" val="3955704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Rot="1" noChangeAspect="1" noChangeArrowheads="1" noTextEdit="1"/>
          </p:cNvSpPr>
          <p:nvPr>
            <p:ph type="sldImg"/>
          </p:nvPr>
        </p:nvSpPr>
        <p:spPr>
          <a:ln cap="flat"/>
        </p:spPr>
      </p:sp>
      <p:sp>
        <p:nvSpPr>
          <p:cNvPr id="59395" name="Rectangle 1027"/>
          <p:cNvSpPr>
            <a:spLocks noGrp="1" noChangeArrowheads="1"/>
          </p:cNvSpPr>
          <p:nvPr>
            <p:ph type="body" idx="1"/>
          </p:nvPr>
        </p:nvSpPr>
        <p:spPr>
          <a:noFill/>
          <a:ln w="9525"/>
        </p:spPr>
        <p:txBody>
          <a:bodyPr/>
          <a:lstStyle/>
          <a:p>
            <a:pPr defTabSz="904914">
              <a:spcBef>
                <a:spcPts val="0"/>
              </a:spcBef>
              <a:defRPr/>
            </a:pPr>
            <a:r>
              <a:rPr lang="en-US" dirty="0"/>
              <a:t>TOPIC SENTENCE: Consequently, getting permission from research participants is a process to make sure they understand what is “consent.”</a:t>
            </a:r>
          </a:p>
          <a:p>
            <a:pPr>
              <a:spcBef>
                <a:spcPts val="0"/>
              </a:spcBef>
            </a:pPr>
            <a:endParaRPr lang="en-US" dirty="0"/>
          </a:p>
          <a:p>
            <a:pPr>
              <a:spcBef>
                <a:spcPts val="0"/>
              </a:spcBef>
            </a:pPr>
            <a:r>
              <a:rPr lang="en-US" dirty="0"/>
              <a:t>NARRATIVE:</a:t>
            </a:r>
          </a:p>
          <a:p>
            <a:pPr defTabSz="904914">
              <a:spcBef>
                <a:spcPts val="0"/>
              </a:spcBef>
              <a:defRPr/>
            </a:pPr>
            <a:r>
              <a:rPr lang="en-US" dirty="0"/>
              <a:t>***REVIEW the outlined bullet points in the slide and REFLECT BACK ON THE SCENARIOS TO CONNECT WITH INFORMED CONSENT</a:t>
            </a:r>
          </a:p>
          <a:p>
            <a:pPr defTabSz="904914">
              <a:spcBef>
                <a:spcPts val="0"/>
              </a:spcBef>
              <a:defRPr/>
            </a:pPr>
            <a:endParaRPr lang="en-US" dirty="0"/>
          </a:p>
          <a:p>
            <a:pPr>
              <a:spcBef>
                <a:spcPts val="0"/>
              </a:spcBef>
            </a:pPr>
            <a:r>
              <a:rPr lang="en-US" dirty="0"/>
              <a:t>***GIVE EXAMPLE(s) from specific research study</a:t>
            </a:r>
          </a:p>
          <a:p>
            <a:pPr>
              <a:spcBef>
                <a:spcPts val="0"/>
              </a:spcBef>
            </a:pPr>
            <a:endParaRPr lang="en-US" dirty="0"/>
          </a:p>
          <a:p>
            <a:pPr>
              <a:spcBef>
                <a:spcPts val="0"/>
              </a:spcBef>
            </a:pPr>
            <a:r>
              <a:rPr lang="en-US" dirty="0"/>
              <a:t>***PROVIDE the group members a training with an example of YOUR INFORMED CONSENT FORM…</a:t>
            </a:r>
          </a:p>
          <a:p>
            <a:pPr>
              <a:spcBef>
                <a:spcPts val="0"/>
              </a:spcBef>
            </a:pPr>
            <a:endParaRPr lang="en-US" dirty="0"/>
          </a:p>
          <a:p>
            <a:pPr defTabSz="904914">
              <a:spcBef>
                <a:spcPts val="0"/>
              </a:spcBef>
              <a:defRPr/>
            </a:pPr>
            <a:r>
              <a:rPr lang="en-US" dirty="0"/>
              <a:t>DISCUSSION NOTES:</a:t>
            </a:r>
          </a:p>
          <a:p>
            <a:endParaRPr lang="en-US" dirty="0" smtClean="0"/>
          </a:p>
        </p:txBody>
      </p:sp>
    </p:spTree>
    <p:extLst>
      <p:ext uri="{BB962C8B-B14F-4D97-AF65-F5344CB8AC3E}">
        <p14:creationId xmlns:p14="http://schemas.microsoft.com/office/powerpoint/2010/main" val="3121106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Rot="1" noChangeAspect="1" noChangeArrowheads="1" noTextEdit="1"/>
          </p:cNvSpPr>
          <p:nvPr>
            <p:ph type="sldImg"/>
          </p:nvPr>
        </p:nvSpPr>
        <p:spPr>
          <a:ln cap="flat"/>
        </p:spPr>
      </p:sp>
      <p:sp>
        <p:nvSpPr>
          <p:cNvPr id="59395" name="Rectangle 1027"/>
          <p:cNvSpPr>
            <a:spLocks noGrp="1" noChangeArrowheads="1"/>
          </p:cNvSpPr>
          <p:nvPr>
            <p:ph type="body" idx="1"/>
          </p:nvPr>
        </p:nvSpPr>
        <p:spPr>
          <a:noFill/>
          <a:ln w="9525"/>
        </p:spPr>
        <p:txBody>
          <a:bodyPr/>
          <a:lstStyle/>
          <a:p>
            <a:pPr defTabSz="904914">
              <a:spcBef>
                <a:spcPts val="0"/>
              </a:spcBef>
              <a:defRPr/>
            </a:pPr>
            <a:r>
              <a:rPr lang="en-US" dirty="0"/>
              <a:t>TOPIC SENTENCE: Consequently, getting permission from research participants is a process to make sure they understand what is “consent.”</a:t>
            </a:r>
          </a:p>
          <a:p>
            <a:pPr>
              <a:spcBef>
                <a:spcPts val="0"/>
              </a:spcBef>
            </a:pPr>
            <a:endParaRPr lang="en-US" dirty="0"/>
          </a:p>
          <a:p>
            <a:pPr>
              <a:spcBef>
                <a:spcPts val="0"/>
              </a:spcBef>
            </a:pPr>
            <a:r>
              <a:rPr lang="en-US" dirty="0"/>
              <a:t>NARRATIVE:</a:t>
            </a:r>
          </a:p>
          <a:p>
            <a:pPr defTabSz="904914">
              <a:spcBef>
                <a:spcPts val="0"/>
              </a:spcBef>
              <a:defRPr/>
            </a:pPr>
            <a:r>
              <a:rPr lang="en-US" dirty="0"/>
              <a:t>***REVIEW the outlined bullet points in the slide and REFLECT BACK ON THE SCENARIOS TO CONNECT WITH INFORMED CONSENT AND FURTHER DISCUSSION OF THESE DETAILS OUTLINED</a:t>
            </a:r>
          </a:p>
          <a:p>
            <a:pPr>
              <a:spcBef>
                <a:spcPts val="0"/>
              </a:spcBef>
            </a:pPr>
            <a:endParaRPr lang="en-US" dirty="0"/>
          </a:p>
          <a:p>
            <a:pPr defTabSz="904914">
              <a:spcBef>
                <a:spcPts val="0"/>
              </a:spcBef>
              <a:defRPr/>
            </a:pPr>
            <a:r>
              <a:rPr lang="en-US" dirty="0"/>
              <a:t>DISCUSSION NOTES:</a:t>
            </a:r>
          </a:p>
          <a:p>
            <a:endParaRPr lang="en-US" dirty="0" smtClean="0"/>
          </a:p>
        </p:txBody>
      </p:sp>
    </p:spTree>
    <p:extLst>
      <p:ext uri="{BB962C8B-B14F-4D97-AF65-F5344CB8AC3E}">
        <p14:creationId xmlns:p14="http://schemas.microsoft.com/office/powerpoint/2010/main" val="2363723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p:spPr>
        <p:txBody>
          <a:bodyPr/>
          <a:lstStyle/>
          <a:p>
            <a:pPr defTabSz="904914">
              <a:spcBef>
                <a:spcPts val="0"/>
              </a:spcBef>
              <a:defRPr/>
            </a:pPr>
            <a:r>
              <a:rPr lang="en-US" dirty="0"/>
              <a:t>TOPIC SENTENCE: These are components that help ensure that the consent process is complete and understood by the participants</a:t>
            </a:r>
          </a:p>
          <a:p>
            <a:pPr>
              <a:spcBef>
                <a:spcPts val="0"/>
              </a:spcBef>
            </a:pPr>
            <a:endParaRPr lang="en-US" dirty="0"/>
          </a:p>
          <a:p>
            <a:pPr>
              <a:spcBef>
                <a:spcPts val="0"/>
              </a:spcBef>
            </a:pPr>
            <a:r>
              <a:rPr lang="en-US" dirty="0"/>
              <a:t>NARRATIVE:</a:t>
            </a:r>
          </a:p>
          <a:p>
            <a:pPr defTabSz="904914">
              <a:spcBef>
                <a:spcPts val="0"/>
              </a:spcBef>
              <a:defRPr/>
            </a:pPr>
            <a:r>
              <a:rPr lang="en-US" dirty="0"/>
              <a:t>***REVIEW the outlined bullet points in the slide and DISCUSS IMPORTANCE UNDERSTANDING  “CONSENT”</a:t>
            </a:r>
          </a:p>
          <a:p>
            <a:pPr defTabSz="904914">
              <a:spcBef>
                <a:spcPts val="0"/>
              </a:spcBef>
              <a:defRPr/>
            </a:pPr>
            <a:endParaRPr lang="en-US" dirty="0"/>
          </a:p>
          <a:p>
            <a:pPr defTabSz="904914">
              <a:spcBef>
                <a:spcPts val="0"/>
              </a:spcBef>
              <a:defRPr/>
            </a:pPr>
            <a:r>
              <a:rPr lang="en-US" dirty="0"/>
              <a:t>DISCUSSION NOTES:</a:t>
            </a:r>
          </a:p>
          <a:p>
            <a:endParaRPr lang="en-US" dirty="0" smtClean="0"/>
          </a:p>
        </p:txBody>
      </p:sp>
    </p:spTree>
    <p:extLst>
      <p:ext uri="{BB962C8B-B14F-4D97-AF65-F5344CB8AC3E}">
        <p14:creationId xmlns:p14="http://schemas.microsoft.com/office/powerpoint/2010/main" val="3693059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914">
              <a:spcBef>
                <a:spcPts val="0"/>
              </a:spcBef>
              <a:defRPr/>
            </a:pPr>
            <a:r>
              <a:rPr lang="en-US" sz="1100" dirty="0"/>
              <a:t>TOPIC SENTENCE: We are going to practice informed consent process and do some role playing to help us better understand this process.</a:t>
            </a:r>
          </a:p>
          <a:p>
            <a:pPr>
              <a:spcBef>
                <a:spcPts val="0"/>
              </a:spcBef>
            </a:pPr>
            <a:endParaRPr lang="en-US" sz="1100" dirty="0"/>
          </a:p>
          <a:p>
            <a:pPr>
              <a:spcBef>
                <a:spcPts val="0"/>
              </a:spcBef>
            </a:pPr>
            <a:r>
              <a:rPr lang="en-US" sz="1100" dirty="0"/>
              <a:t>NARRATIVE:</a:t>
            </a:r>
          </a:p>
          <a:p>
            <a:pPr>
              <a:spcBef>
                <a:spcPts val="0"/>
              </a:spcBef>
            </a:pPr>
            <a:r>
              <a:rPr lang="en-US" sz="1100" dirty="0"/>
              <a:t>****Investigator provide copies of their Informed Consent Forms associated with their study or another study to practice. Switching roles as participant and community-researcher.</a:t>
            </a:r>
          </a:p>
          <a:p>
            <a:pPr>
              <a:spcBef>
                <a:spcPts val="0"/>
              </a:spcBef>
            </a:pPr>
            <a:endParaRPr lang="en-US" sz="1100" dirty="0"/>
          </a:p>
          <a:p>
            <a:pPr>
              <a:spcBef>
                <a:spcPts val="0"/>
              </a:spcBef>
            </a:pPr>
            <a:r>
              <a:rPr lang="en-US" sz="1100" dirty="0"/>
              <a:t>THIS IS A GREAT ACTIVITY AND PROCESS TO PRACTICE, and also strengthen new relationships..</a:t>
            </a:r>
          </a:p>
          <a:p>
            <a:pPr>
              <a:spcBef>
                <a:spcPts val="0"/>
              </a:spcBef>
            </a:pPr>
            <a:r>
              <a:rPr lang="en-US" sz="1100" dirty="0"/>
              <a:t>Participant roles should vary, for example: </a:t>
            </a:r>
          </a:p>
          <a:p>
            <a:pPr marL="226229" indent="-226229">
              <a:spcBef>
                <a:spcPts val="0"/>
              </a:spcBef>
              <a:buAutoNum type="arabicParenBoth"/>
            </a:pPr>
            <a:r>
              <a:rPr lang="en-US" sz="1100" dirty="0"/>
              <a:t>a compliant participant, </a:t>
            </a:r>
          </a:p>
          <a:p>
            <a:pPr marL="226229" indent="-226229">
              <a:spcBef>
                <a:spcPts val="0"/>
              </a:spcBef>
              <a:buAutoNum type="arabicParenBoth"/>
            </a:pPr>
            <a:r>
              <a:rPr lang="en-US" sz="1100" dirty="0"/>
              <a:t>an uncertain participant, </a:t>
            </a:r>
          </a:p>
          <a:p>
            <a:pPr marL="226229" indent="-226229">
              <a:spcBef>
                <a:spcPts val="0"/>
              </a:spcBef>
              <a:buAutoNum type="arabicParenBoth"/>
            </a:pPr>
            <a:r>
              <a:rPr lang="en-US" sz="1100" dirty="0"/>
              <a:t>a participant that does not and decides NOT to participate.  </a:t>
            </a:r>
          </a:p>
          <a:p>
            <a:pPr>
              <a:spcBef>
                <a:spcPts val="0"/>
              </a:spcBef>
            </a:pPr>
            <a:endParaRPr lang="en-US" sz="1100" dirty="0"/>
          </a:p>
          <a:p>
            <a:pPr defTabSz="904914">
              <a:spcBef>
                <a:spcPts val="0"/>
              </a:spcBef>
              <a:defRPr/>
            </a:pPr>
            <a:r>
              <a:rPr lang="en-US" sz="1100" dirty="0"/>
              <a:t>PI will assign these respective participant role so that the community-researcher DOES NOT know. </a:t>
            </a:r>
          </a:p>
          <a:p>
            <a:pPr defTabSz="904914">
              <a:spcBef>
                <a:spcPts val="0"/>
              </a:spcBef>
              <a:defRPr/>
            </a:pPr>
            <a:endParaRPr lang="en-US" sz="1100" dirty="0"/>
          </a:p>
          <a:p>
            <a:pPr defTabSz="904914">
              <a:spcBef>
                <a:spcPts val="0"/>
              </a:spcBef>
              <a:defRPr/>
            </a:pPr>
            <a:r>
              <a:rPr lang="en-US" sz="1100" dirty="0"/>
              <a:t>DISCUSSION NOTES:</a:t>
            </a:r>
          </a:p>
          <a:p>
            <a:pPr>
              <a:spcBef>
                <a:spcPts val="0"/>
              </a:spcBef>
            </a:pPr>
            <a:endParaRPr lang="en-US" sz="1100" dirty="0"/>
          </a:p>
        </p:txBody>
      </p:sp>
    </p:spTree>
    <p:extLst>
      <p:ext uri="{BB962C8B-B14F-4D97-AF65-F5344CB8AC3E}">
        <p14:creationId xmlns:p14="http://schemas.microsoft.com/office/powerpoint/2010/main" val="332056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a:t>TOPIC SENTENCE: There are various people involved in research and each person has various roles</a:t>
            </a:r>
          </a:p>
          <a:p>
            <a:pPr>
              <a:spcBef>
                <a:spcPts val="0"/>
              </a:spcBef>
            </a:pPr>
            <a:endParaRPr lang="en-US" dirty="0"/>
          </a:p>
          <a:p>
            <a:pPr>
              <a:spcBef>
                <a:spcPts val="0"/>
              </a:spcBef>
            </a:pPr>
            <a:r>
              <a:rPr lang="en-US" dirty="0"/>
              <a:t>NARRATIVE:</a:t>
            </a:r>
          </a:p>
          <a:p>
            <a:pPr>
              <a:spcBef>
                <a:spcPts val="0"/>
              </a:spcBef>
            </a:pPr>
            <a:r>
              <a:rPr lang="en-US" dirty="0">
                <a:solidFill>
                  <a:schemeClr val="tx2">
                    <a:lumMod val="50000"/>
                  </a:schemeClr>
                </a:solidFill>
              </a:rPr>
              <a:t>Participant – the person taking part in the research</a:t>
            </a:r>
          </a:p>
          <a:p>
            <a:pPr>
              <a:spcBef>
                <a:spcPts val="0"/>
              </a:spcBef>
            </a:pPr>
            <a:r>
              <a:rPr lang="en-US" dirty="0">
                <a:solidFill>
                  <a:schemeClr val="tx2">
                    <a:lumMod val="50000"/>
                  </a:schemeClr>
                </a:solidFill>
              </a:rPr>
              <a:t>Researcher – the person conducting the research and seeing how this research works and what can be learned</a:t>
            </a:r>
          </a:p>
          <a:p>
            <a:pPr>
              <a:spcBef>
                <a:spcPts val="0"/>
              </a:spcBef>
            </a:pPr>
            <a:r>
              <a:rPr lang="en-US" dirty="0">
                <a:solidFill>
                  <a:schemeClr val="tx2">
                    <a:lumMod val="50000"/>
                  </a:schemeClr>
                </a:solidFill>
              </a:rPr>
              <a:t>Stakeholder – can be any group or person invested, interested or potentially gaining information or benefit from the research being done</a:t>
            </a:r>
          </a:p>
          <a:p>
            <a:pPr>
              <a:spcBef>
                <a:spcPts val="0"/>
              </a:spcBef>
            </a:pPr>
            <a:r>
              <a:rPr lang="en-US" dirty="0">
                <a:solidFill>
                  <a:schemeClr val="tx2">
                    <a:lumMod val="50000"/>
                  </a:schemeClr>
                </a:solidFill>
              </a:rPr>
              <a:t>Partner – can be group or person involved in the research. For instance recruiting participants at their agency or providing services related to the research activities</a:t>
            </a:r>
          </a:p>
          <a:p>
            <a:pPr>
              <a:spcBef>
                <a:spcPts val="0"/>
              </a:spcBef>
            </a:pPr>
            <a:endParaRPr lang="en-US" dirty="0">
              <a:solidFill>
                <a:schemeClr val="tx2">
                  <a:lumMod val="50000"/>
                </a:schemeClr>
              </a:solidFill>
            </a:endParaRPr>
          </a:p>
          <a:p>
            <a:pPr defTabSz="904914">
              <a:spcBef>
                <a:spcPts val="0"/>
              </a:spcBef>
              <a:defRPr/>
            </a:pPr>
            <a:r>
              <a:rPr lang="en-US" dirty="0"/>
              <a:t>***For our team, for example SPECIFY ROLES THAT REFLECTS THE ELEMENTS OF THE PROJECT AND RESEARCH TEAM</a:t>
            </a:r>
          </a:p>
          <a:p>
            <a:pPr>
              <a:spcBef>
                <a:spcPts val="0"/>
              </a:spcBef>
            </a:pPr>
            <a:r>
              <a:rPr lang="en-US" dirty="0">
                <a:solidFill>
                  <a:schemeClr val="tx2">
                    <a:lumMod val="50000"/>
                  </a:schemeClr>
                </a:solidFill>
              </a:rPr>
              <a:t>Team</a:t>
            </a:r>
          </a:p>
          <a:p>
            <a:pPr lvl="1">
              <a:spcBef>
                <a:spcPts val="0"/>
              </a:spcBef>
              <a:buSzPct val="65000"/>
              <a:defRPr/>
            </a:pPr>
            <a:r>
              <a:rPr lang="en-US" dirty="0">
                <a:solidFill>
                  <a:schemeClr val="tx2">
                    <a:lumMod val="50000"/>
                  </a:schemeClr>
                </a:solidFill>
              </a:rPr>
              <a:t>YOU</a:t>
            </a:r>
          </a:p>
          <a:p>
            <a:pPr lvl="1">
              <a:spcBef>
                <a:spcPts val="0"/>
              </a:spcBef>
              <a:buSzPct val="65000"/>
              <a:defRPr/>
            </a:pPr>
            <a:r>
              <a:rPr lang="en-US" dirty="0">
                <a:solidFill>
                  <a:schemeClr val="tx2">
                    <a:lumMod val="50000"/>
                  </a:schemeClr>
                </a:solidFill>
              </a:rPr>
              <a:t>Community Agency</a:t>
            </a:r>
          </a:p>
          <a:p>
            <a:pPr lvl="1">
              <a:spcBef>
                <a:spcPts val="0"/>
              </a:spcBef>
              <a:buSzPct val="65000"/>
              <a:defRPr/>
            </a:pPr>
            <a:r>
              <a:rPr lang="en-US" dirty="0">
                <a:solidFill>
                  <a:schemeClr val="tx2">
                    <a:lumMod val="50000"/>
                  </a:schemeClr>
                </a:solidFill>
              </a:rPr>
              <a:t>University Staff</a:t>
            </a:r>
          </a:p>
          <a:p>
            <a:pPr lvl="1">
              <a:spcBef>
                <a:spcPts val="0"/>
              </a:spcBef>
              <a:buSzPct val="65000"/>
              <a:defRPr/>
            </a:pPr>
            <a:r>
              <a:rPr lang="en-US" dirty="0">
                <a:solidFill>
                  <a:schemeClr val="tx2">
                    <a:lumMod val="50000"/>
                  </a:schemeClr>
                </a:solidFill>
              </a:rPr>
              <a:t>Service and Medical Providers</a:t>
            </a:r>
          </a:p>
          <a:p>
            <a:pPr>
              <a:spcBef>
                <a:spcPts val="0"/>
              </a:spcBef>
            </a:pPr>
            <a:endParaRPr lang="en-US" dirty="0"/>
          </a:p>
          <a:p>
            <a:pPr>
              <a:spcBef>
                <a:spcPts val="0"/>
              </a:spcBef>
            </a:pPr>
            <a:r>
              <a:rPr lang="en-US" dirty="0"/>
              <a:t>DISCUSSION NOTES:</a:t>
            </a:r>
          </a:p>
        </p:txBody>
      </p:sp>
    </p:spTree>
    <p:extLst>
      <p:ext uri="{BB962C8B-B14F-4D97-AF65-F5344CB8AC3E}">
        <p14:creationId xmlns:p14="http://schemas.microsoft.com/office/powerpoint/2010/main" val="2458745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p:spPr>
        <p:txBody>
          <a:bodyPr/>
          <a:lstStyle/>
          <a:p>
            <a:pPr defTabSz="904914">
              <a:spcBef>
                <a:spcPts val="0"/>
              </a:spcBef>
              <a:defRPr/>
            </a:pPr>
            <a:r>
              <a:rPr lang="en-US" sz="1100" dirty="0"/>
              <a:t>TOPIC SENTENCE: Who can give consent?</a:t>
            </a:r>
          </a:p>
          <a:p>
            <a:pPr defTabSz="904914">
              <a:spcBef>
                <a:spcPts val="0"/>
              </a:spcBef>
              <a:defRPr/>
            </a:pPr>
            <a:endParaRPr lang="en-US" sz="1100" dirty="0"/>
          </a:p>
          <a:p>
            <a:pPr>
              <a:spcBef>
                <a:spcPts val="0"/>
              </a:spcBef>
            </a:pPr>
            <a:r>
              <a:rPr lang="en-US" sz="1100" dirty="0"/>
              <a:t>NARRATIVE:</a:t>
            </a:r>
          </a:p>
          <a:p>
            <a:pPr defTabSz="904914">
              <a:spcBef>
                <a:spcPts val="0"/>
              </a:spcBef>
              <a:defRPr/>
            </a:pPr>
            <a:r>
              <a:rPr lang="en-US" sz="1100" dirty="0"/>
              <a:t>***REVIEW the outlined bullet points in the slide and REFLECT applying the knowledge….How could this happen in YOUR project?</a:t>
            </a:r>
          </a:p>
          <a:p>
            <a:pPr>
              <a:spcBef>
                <a:spcPts val="0"/>
              </a:spcBef>
            </a:pPr>
            <a:endParaRPr lang="en-US" sz="1100" dirty="0"/>
          </a:p>
          <a:p>
            <a:pPr>
              <a:spcBef>
                <a:spcPts val="0"/>
              </a:spcBef>
            </a:pPr>
            <a:r>
              <a:rPr lang="en-US" sz="1100" dirty="0"/>
              <a:t>*If appropriate, can review sampling procedures and implications… such as:</a:t>
            </a:r>
          </a:p>
          <a:p>
            <a:pPr>
              <a:spcBef>
                <a:spcPts val="0"/>
              </a:spcBef>
            </a:pPr>
            <a:r>
              <a:rPr lang="en-US" sz="1100" dirty="0"/>
              <a:t>Snowball Sampling (MY – i.e., having community participants assist with identifying appropriate participants in a study that meet the inclusion criteria…but NOT excluding others)</a:t>
            </a:r>
          </a:p>
          <a:p>
            <a:pPr>
              <a:spcBef>
                <a:spcPts val="0"/>
              </a:spcBef>
            </a:pPr>
            <a:endParaRPr lang="en-US" sz="1100" dirty="0"/>
          </a:p>
          <a:p>
            <a:pPr>
              <a:spcBef>
                <a:spcPts val="0"/>
              </a:spcBef>
            </a:pPr>
            <a:r>
              <a:rPr lang="en-US" sz="1100" dirty="0"/>
              <a:t>Fliers, outreach and community informational sessions, developing research partnerships in which the community partners are equally invested and inspired to conduct the </a:t>
            </a:r>
          </a:p>
          <a:p>
            <a:pPr>
              <a:spcBef>
                <a:spcPts val="0"/>
              </a:spcBef>
            </a:pPr>
            <a:endParaRPr lang="en-US" sz="1100" dirty="0"/>
          </a:p>
          <a:p>
            <a:pPr>
              <a:spcBef>
                <a:spcPts val="0"/>
              </a:spcBef>
            </a:pPr>
            <a:r>
              <a:rPr lang="en-US" sz="1100" dirty="0"/>
              <a:t>Also review, types of research varies:</a:t>
            </a:r>
          </a:p>
          <a:p>
            <a:pPr>
              <a:spcBef>
                <a:spcPts val="0"/>
              </a:spcBef>
            </a:pPr>
            <a:r>
              <a:rPr lang="en-US" sz="1100" dirty="0"/>
              <a:t>Clinical </a:t>
            </a:r>
          </a:p>
          <a:p>
            <a:pPr>
              <a:spcBef>
                <a:spcPts val="0"/>
              </a:spcBef>
            </a:pPr>
            <a:r>
              <a:rPr lang="en-US" sz="1100" dirty="0"/>
              <a:t>Social and Behavioral</a:t>
            </a:r>
          </a:p>
          <a:p>
            <a:pPr>
              <a:spcBef>
                <a:spcPts val="0"/>
              </a:spcBef>
            </a:pPr>
            <a:r>
              <a:rPr lang="en-US" sz="1100" dirty="0"/>
              <a:t>Bench/Basic science (lab science and animal research)</a:t>
            </a:r>
          </a:p>
          <a:p>
            <a:pPr>
              <a:spcBef>
                <a:spcPts val="0"/>
              </a:spcBef>
            </a:pPr>
            <a:endParaRPr lang="en-US" sz="1100" dirty="0"/>
          </a:p>
          <a:p>
            <a:pPr>
              <a:spcBef>
                <a:spcPts val="0"/>
              </a:spcBef>
            </a:pPr>
            <a:r>
              <a:rPr lang="en-US" sz="1100" dirty="0"/>
              <a:t>DISCUSSION NOTES:</a:t>
            </a:r>
          </a:p>
        </p:txBody>
      </p:sp>
    </p:spTree>
    <p:extLst>
      <p:ext uri="{BB962C8B-B14F-4D97-AF65-F5344CB8AC3E}">
        <p14:creationId xmlns:p14="http://schemas.microsoft.com/office/powerpoint/2010/main" val="3821994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924561" y="4378362"/>
            <a:ext cx="5085080" cy="4742295"/>
          </a:xfrm>
          <a:noFill/>
          <a:ln w="9525"/>
        </p:spPr>
        <p:txBody>
          <a:bodyPr/>
          <a:lstStyle/>
          <a:p>
            <a:pPr defTabSz="904914">
              <a:spcBef>
                <a:spcPts val="0"/>
              </a:spcBef>
              <a:defRPr/>
            </a:pPr>
            <a:r>
              <a:rPr lang="en-US" sz="900" dirty="0"/>
              <a:t>TOPIC SENTENCE: It is critical we maintain all participants privacy.</a:t>
            </a:r>
          </a:p>
          <a:p>
            <a:pPr>
              <a:spcBef>
                <a:spcPts val="0"/>
              </a:spcBef>
            </a:pPr>
            <a:endParaRPr lang="en-US" sz="900" dirty="0"/>
          </a:p>
          <a:p>
            <a:pPr>
              <a:spcBef>
                <a:spcPts val="0"/>
              </a:spcBef>
            </a:pPr>
            <a:r>
              <a:rPr lang="en-US" sz="900" dirty="0"/>
              <a:t>NARRATIVE:</a:t>
            </a:r>
          </a:p>
          <a:p>
            <a:pPr defTabSz="904914">
              <a:spcBef>
                <a:spcPts val="0"/>
              </a:spcBef>
              <a:defRPr/>
            </a:pPr>
            <a:r>
              <a:rPr lang="en-US" sz="900" dirty="0"/>
              <a:t>Privacy has become a big deal in medicine and research.  Several years ago, a new law went into effect called </a:t>
            </a:r>
            <a:r>
              <a:rPr lang="en-US" sz="900" b="1" dirty="0"/>
              <a:t>Health Insurance Portability and Accountability Act</a:t>
            </a:r>
            <a:r>
              <a:rPr lang="en-US" sz="900" dirty="0"/>
              <a:t> (HIPAA).  As part of this law, the requirement about privacy became very stringent.  Essentially, all personal information must remain private.  Personal information includes behaviors that are observed in research, lab test, questionnaire results and, of course, age, phone number, address, etc.</a:t>
            </a:r>
          </a:p>
          <a:p>
            <a:pPr marL="230233" indent="-230233">
              <a:spcBef>
                <a:spcPts val="0"/>
              </a:spcBef>
            </a:pPr>
            <a:endParaRPr lang="en-US" sz="900" dirty="0"/>
          </a:p>
          <a:p>
            <a:pPr marL="230233" indent="-230233" defTabSz="920932">
              <a:spcBef>
                <a:spcPts val="0"/>
              </a:spcBef>
              <a:defRPr/>
            </a:pPr>
            <a:r>
              <a:rPr lang="en-US" sz="900" dirty="0"/>
              <a:t>***REFLECT BACK ON THE SCENARIOS: For example, in scenario three (clinical procedure scenario), the patient’s privacy, space and comfort example could be extended to include a HIPAA-type violation…or the examples below are fine. [PERHAPS ADDITIONAL Clinical research examples…MORE TO COME</a:t>
            </a:r>
            <a:r>
              <a:rPr lang="en-US" sz="900" dirty="0" smtClean="0"/>
              <a:t>..]</a:t>
            </a:r>
          </a:p>
          <a:p>
            <a:pPr marL="230233" indent="-230233" defTabSz="920932">
              <a:spcBef>
                <a:spcPts val="0"/>
              </a:spcBef>
              <a:defRPr/>
            </a:pPr>
            <a:endParaRPr lang="en-US" sz="900" b="1" dirty="0"/>
          </a:p>
          <a:p>
            <a:pPr marL="230233" indent="-230233">
              <a:spcBef>
                <a:spcPts val="0"/>
              </a:spcBef>
            </a:pPr>
            <a:r>
              <a:rPr lang="en-US" sz="900" dirty="0"/>
              <a:t>***GENERATION OF NEW CASE EXAMPLES:  SUCH AS…</a:t>
            </a:r>
          </a:p>
          <a:p>
            <a:pPr marL="230233" indent="-230233">
              <a:spcBef>
                <a:spcPts val="0"/>
              </a:spcBef>
            </a:pPr>
            <a:r>
              <a:rPr lang="en-US" sz="900" dirty="0"/>
              <a:t>	For example, say Mrs. Smith’s doctor knows she went to the women’s hospital to do an interview for the [XXXX] project.  Her doctor, who works at the women’s hospital, goes to the XXX Project Coordinator and asks for the results.  What do you think the XXXXX Project Coordinator should do?</a:t>
            </a:r>
          </a:p>
          <a:p>
            <a:pPr marL="230233" indent="-230233">
              <a:spcBef>
                <a:spcPts val="0"/>
              </a:spcBef>
            </a:pPr>
            <a:endParaRPr lang="en-US" sz="900" dirty="0"/>
          </a:p>
          <a:p>
            <a:pPr marL="230233" indent="-230233">
              <a:spcBef>
                <a:spcPts val="0"/>
              </a:spcBef>
            </a:pPr>
            <a:r>
              <a:rPr lang="en-US" sz="900" dirty="0"/>
              <a:t>	Lucille is an interviewer for the XXXXX project. At the mall health fair, she saw a booth, advertising a free 3-month subscription to a women’s health magazine.  Lucille thought that the women she is interviewing for XXXXX would enjoy reading about the latest issues in women’s health, and so she added their names and phone numbers to the list of names so the magazine could contact them for their </a:t>
            </a:r>
            <a:r>
              <a:rPr lang="en-US" sz="900"/>
              <a:t>addresses</a:t>
            </a:r>
            <a:r>
              <a:rPr lang="en-US" sz="900" smtClean="0"/>
              <a:t>.</a:t>
            </a:r>
            <a:endParaRPr lang="en-US" sz="900" b="1" dirty="0"/>
          </a:p>
          <a:p>
            <a:pPr marL="682690" lvl="1" indent="-230233">
              <a:spcBef>
                <a:spcPts val="0"/>
              </a:spcBef>
            </a:pPr>
            <a:r>
              <a:rPr lang="en-US" sz="900" dirty="0"/>
              <a:t>Do you think Lucille did the right thing?</a:t>
            </a:r>
          </a:p>
          <a:p>
            <a:pPr marL="682690" lvl="1" indent="-230233">
              <a:spcBef>
                <a:spcPts val="0"/>
              </a:spcBef>
            </a:pPr>
            <a:r>
              <a:rPr lang="en-US" sz="900" dirty="0"/>
              <a:t>What else could Lucille have done?</a:t>
            </a:r>
          </a:p>
          <a:p>
            <a:pPr marL="682690" lvl="1" indent="-230233">
              <a:spcBef>
                <a:spcPts val="0"/>
              </a:spcBef>
            </a:pPr>
            <a:endParaRPr lang="en-US" sz="900" dirty="0"/>
          </a:p>
          <a:p>
            <a:pPr marL="230233" indent="-230233">
              <a:spcBef>
                <a:spcPts val="0"/>
              </a:spcBef>
            </a:pPr>
            <a:r>
              <a:rPr lang="en-US" sz="900" dirty="0"/>
              <a:t>Can you think of any negative things that could happen because Lucille gave out XXXXX participants’ names and phone numbers? (participant gets mad because she now gets lots of telemarketer calls)</a:t>
            </a:r>
          </a:p>
          <a:p>
            <a:pPr marL="230233" indent="-230233">
              <a:spcBef>
                <a:spcPts val="0"/>
              </a:spcBef>
            </a:pPr>
            <a:endParaRPr lang="en-US" sz="900" dirty="0"/>
          </a:p>
          <a:p>
            <a:pPr defTabSz="904914">
              <a:spcBef>
                <a:spcPts val="0"/>
              </a:spcBef>
              <a:defRPr/>
            </a:pPr>
            <a:r>
              <a:rPr lang="en-US" sz="900" dirty="0"/>
              <a:t>DISCUSSION NOTES:</a:t>
            </a:r>
          </a:p>
        </p:txBody>
      </p:sp>
    </p:spTree>
    <p:extLst>
      <p:ext uri="{BB962C8B-B14F-4D97-AF65-F5344CB8AC3E}">
        <p14:creationId xmlns:p14="http://schemas.microsoft.com/office/powerpoint/2010/main" val="2176673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pPr defTabSz="904914">
              <a:spcBef>
                <a:spcPts val="0"/>
              </a:spcBef>
              <a:defRPr/>
            </a:pPr>
            <a:r>
              <a:rPr lang="en-US" dirty="0"/>
              <a:t>TOPIC SENTENCE: We must protect all participants from harm.</a:t>
            </a:r>
          </a:p>
          <a:p>
            <a:pPr>
              <a:spcBef>
                <a:spcPts val="0"/>
              </a:spcBef>
            </a:pPr>
            <a:endParaRPr lang="en-US" dirty="0"/>
          </a:p>
          <a:p>
            <a:pPr>
              <a:spcBef>
                <a:spcPts val="0"/>
              </a:spcBef>
            </a:pPr>
            <a:r>
              <a:rPr lang="en-US" dirty="0"/>
              <a:t>NARRATIVE:</a:t>
            </a:r>
          </a:p>
          <a:p>
            <a:pPr defTabSz="904914">
              <a:spcBef>
                <a:spcPts val="0"/>
              </a:spcBef>
              <a:defRPr/>
            </a:pPr>
            <a:r>
              <a:rPr lang="en-US" dirty="0"/>
              <a:t>***REVIEW the outlined bullet points in the slide and REFLECT applying the knowledge….How could this happen in YOUR project? </a:t>
            </a:r>
          </a:p>
          <a:p>
            <a:pPr defTabSz="904914">
              <a:spcBef>
                <a:spcPts val="0"/>
              </a:spcBef>
              <a:defRPr/>
            </a:pPr>
            <a:endParaRPr lang="en-US" dirty="0"/>
          </a:p>
          <a:p>
            <a:pPr>
              <a:spcBef>
                <a:spcPts val="0"/>
              </a:spcBef>
            </a:pPr>
            <a:r>
              <a:rPr lang="en-US" dirty="0"/>
              <a:t>This is how we try to protect from harm.  We tell people about all the risks—that way they also check for harms.</a:t>
            </a:r>
          </a:p>
          <a:p>
            <a:pPr>
              <a:spcBef>
                <a:spcPts val="0"/>
              </a:spcBef>
            </a:pPr>
            <a:endParaRPr lang="en-US" dirty="0"/>
          </a:p>
          <a:p>
            <a:pPr>
              <a:spcBef>
                <a:spcPts val="0"/>
              </a:spcBef>
            </a:pPr>
            <a:r>
              <a:rPr lang="en-US" dirty="0"/>
              <a:t>We try not to enroll people who may be harmed.</a:t>
            </a:r>
          </a:p>
          <a:p>
            <a:pPr>
              <a:spcBef>
                <a:spcPts val="0"/>
              </a:spcBef>
            </a:pPr>
            <a:endParaRPr lang="en-US" dirty="0"/>
          </a:p>
          <a:p>
            <a:pPr>
              <a:spcBef>
                <a:spcPts val="0"/>
              </a:spcBef>
            </a:pPr>
            <a:r>
              <a:rPr lang="en-US" dirty="0"/>
              <a:t>For some research, the biggest harm can be a violation of privacy.  How could not observing privacy be harmful to participants?</a:t>
            </a:r>
          </a:p>
          <a:p>
            <a:pPr defTabSz="904914">
              <a:spcBef>
                <a:spcPts val="0"/>
              </a:spcBef>
              <a:defRPr/>
            </a:pPr>
            <a:endParaRPr lang="en-US" dirty="0"/>
          </a:p>
          <a:p>
            <a:pPr defTabSz="904914">
              <a:spcBef>
                <a:spcPts val="0"/>
              </a:spcBef>
              <a:defRPr/>
            </a:pPr>
            <a:r>
              <a:rPr lang="en-US" dirty="0"/>
              <a:t>DISCUSSION NOTES:</a:t>
            </a:r>
          </a:p>
        </p:txBody>
      </p:sp>
    </p:spTree>
    <p:extLst>
      <p:ext uri="{BB962C8B-B14F-4D97-AF65-F5344CB8AC3E}">
        <p14:creationId xmlns:p14="http://schemas.microsoft.com/office/powerpoint/2010/main" val="1335153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p:spPr>
        <p:txBody>
          <a:bodyPr/>
          <a:lstStyle/>
          <a:p>
            <a:pPr defTabSz="904914">
              <a:spcBef>
                <a:spcPts val="0"/>
              </a:spcBef>
              <a:defRPr/>
            </a:pPr>
            <a:r>
              <a:rPr lang="en-US" sz="1100" dirty="0"/>
              <a:t>TOPIC SENTENCE: Need to know the risk and benefits involved.</a:t>
            </a:r>
          </a:p>
          <a:p>
            <a:pPr>
              <a:spcBef>
                <a:spcPts val="0"/>
              </a:spcBef>
            </a:pPr>
            <a:endParaRPr lang="en-US" sz="1100" dirty="0"/>
          </a:p>
          <a:p>
            <a:pPr>
              <a:spcBef>
                <a:spcPts val="0"/>
              </a:spcBef>
            </a:pPr>
            <a:r>
              <a:rPr lang="en-US" sz="1100" dirty="0"/>
              <a:t>NARRATIVE:</a:t>
            </a:r>
          </a:p>
          <a:p>
            <a:pPr defTabSz="904914">
              <a:spcBef>
                <a:spcPts val="0"/>
              </a:spcBef>
              <a:defRPr/>
            </a:pPr>
            <a:r>
              <a:rPr lang="en-US" sz="1100" dirty="0"/>
              <a:t>***REVIEW the outlined bullet points in the slide and REFLECT applying the knowledge….How could this happen in YOUR project? </a:t>
            </a:r>
          </a:p>
          <a:p>
            <a:pPr>
              <a:spcBef>
                <a:spcPts val="0"/>
              </a:spcBef>
            </a:pPr>
            <a:endParaRPr lang="en-US" sz="1100" dirty="0"/>
          </a:p>
          <a:p>
            <a:pPr>
              <a:spcBef>
                <a:spcPts val="0"/>
              </a:spcBef>
            </a:pPr>
            <a:r>
              <a:rPr lang="en-US" sz="1100" dirty="0"/>
              <a:t>(1) Present examples of Risk and Benefits</a:t>
            </a:r>
          </a:p>
          <a:p>
            <a:pPr>
              <a:spcBef>
                <a:spcPts val="0"/>
              </a:spcBef>
            </a:pPr>
            <a:endParaRPr lang="en-US" sz="1100" dirty="0"/>
          </a:p>
          <a:p>
            <a:pPr>
              <a:spcBef>
                <a:spcPts val="0"/>
              </a:spcBef>
            </a:pPr>
            <a:r>
              <a:rPr lang="en-US" sz="1100" dirty="0"/>
              <a:t>(2) Make sure to include conversation points on definitions for:</a:t>
            </a:r>
          </a:p>
          <a:p>
            <a:pPr>
              <a:spcBef>
                <a:spcPts val="0"/>
              </a:spcBef>
            </a:pPr>
            <a:r>
              <a:rPr lang="en-US" sz="1100" dirty="0"/>
              <a:t>Minimal Risk</a:t>
            </a:r>
          </a:p>
          <a:p>
            <a:pPr>
              <a:spcBef>
                <a:spcPts val="0"/>
              </a:spcBef>
            </a:pPr>
            <a:r>
              <a:rPr lang="en-US" sz="1100" dirty="0"/>
              <a:t>Primary </a:t>
            </a:r>
            <a:r>
              <a:rPr lang="en-US" sz="1100" dirty="0" err="1"/>
              <a:t>vs</a:t>
            </a:r>
            <a:r>
              <a:rPr lang="en-US" sz="1100" dirty="0"/>
              <a:t> Secondary Data</a:t>
            </a:r>
          </a:p>
          <a:p>
            <a:pPr>
              <a:spcBef>
                <a:spcPts val="0"/>
              </a:spcBef>
            </a:pPr>
            <a:r>
              <a:rPr lang="en-US" sz="1100" dirty="0"/>
              <a:t>Subject/Participant Recruitment </a:t>
            </a:r>
          </a:p>
          <a:p>
            <a:pPr>
              <a:spcBef>
                <a:spcPts val="0"/>
              </a:spcBef>
            </a:pPr>
            <a:r>
              <a:rPr lang="en-US" sz="1100" dirty="0"/>
              <a:t>Identifiable Personal Information (IPI)</a:t>
            </a:r>
          </a:p>
          <a:p>
            <a:pPr>
              <a:spcBef>
                <a:spcPts val="0"/>
              </a:spcBef>
            </a:pPr>
            <a:r>
              <a:rPr lang="en-US" sz="1100" dirty="0"/>
              <a:t>Deception Studies</a:t>
            </a:r>
          </a:p>
          <a:p>
            <a:pPr>
              <a:spcBef>
                <a:spcPts val="0"/>
              </a:spcBef>
            </a:pPr>
            <a:endParaRPr lang="en-US" sz="1100" dirty="0"/>
          </a:p>
          <a:p>
            <a:pPr defTabSz="904914">
              <a:spcBef>
                <a:spcPts val="0"/>
              </a:spcBef>
              <a:defRPr/>
            </a:pPr>
            <a:r>
              <a:rPr lang="en-US" sz="1100" dirty="0"/>
              <a:t>DISCUSSION NOTES:</a:t>
            </a:r>
          </a:p>
        </p:txBody>
      </p:sp>
    </p:spTree>
    <p:extLst>
      <p:ext uri="{BB962C8B-B14F-4D97-AF65-F5344CB8AC3E}">
        <p14:creationId xmlns:p14="http://schemas.microsoft.com/office/powerpoint/2010/main" val="1650531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p:spPr>
        <p:txBody>
          <a:bodyPr/>
          <a:lstStyle/>
          <a:p>
            <a:pPr defTabSz="904914">
              <a:spcBef>
                <a:spcPts val="0"/>
              </a:spcBef>
              <a:defRPr/>
            </a:pPr>
            <a:r>
              <a:rPr lang="en-US" sz="1100" dirty="0"/>
              <a:t>TOPIC SENTENCE: What is coercion and the setting of the research study</a:t>
            </a:r>
          </a:p>
          <a:p>
            <a:pPr>
              <a:spcBef>
                <a:spcPts val="0"/>
              </a:spcBef>
            </a:pPr>
            <a:endParaRPr lang="en-US" sz="1100" dirty="0"/>
          </a:p>
          <a:p>
            <a:pPr>
              <a:spcBef>
                <a:spcPts val="0"/>
              </a:spcBef>
            </a:pPr>
            <a:r>
              <a:rPr lang="en-US" sz="1100" dirty="0"/>
              <a:t>NARRATIVE:</a:t>
            </a:r>
          </a:p>
          <a:p>
            <a:pPr defTabSz="904914">
              <a:spcBef>
                <a:spcPts val="0"/>
              </a:spcBef>
              <a:defRPr/>
            </a:pPr>
            <a:r>
              <a:rPr lang="en-US" sz="1100" dirty="0"/>
              <a:t>***REVIEW the outlined bullet points in the slide and REFLECT applying the knowledge….How could this happen in YOUR project? </a:t>
            </a:r>
          </a:p>
          <a:p>
            <a:pPr defTabSz="920932">
              <a:spcBef>
                <a:spcPts val="0"/>
              </a:spcBef>
              <a:defRPr/>
            </a:pPr>
            <a:endParaRPr lang="en-US" sz="1100" dirty="0"/>
          </a:p>
          <a:p>
            <a:pPr defTabSz="920932">
              <a:spcBef>
                <a:spcPts val="0"/>
              </a:spcBef>
              <a:defRPr/>
            </a:pPr>
            <a:r>
              <a:rPr lang="en-US" sz="1100" dirty="0"/>
              <a:t>Participants may feel obligated to participate because the services or benefits may change if they do not take part in the study. </a:t>
            </a:r>
          </a:p>
          <a:p>
            <a:pPr defTabSz="920932">
              <a:spcBef>
                <a:spcPts val="0"/>
              </a:spcBef>
              <a:defRPr/>
            </a:pPr>
            <a:endParaRPr lang="en-US" sz="1100" dirty="0"/>
          </a:p>
          <a:p>
            <a:pPr defTabSz="920932">
              <a:spcBef>
                <a:spcPts val="0"/>
              </a:spcBef>
              <a:defRPr/>
            </a:pPr>
            <a:r>
              <a:rPr lang="en-US" sz="1100" dirty="0"/>
              <a:t>For example with a parishioner may not be welcomed to mass if they do not participate in church’s survey. Similar to the patient at a doctors office, if he/she does not participate in their doctors study, they will not receive the same services at the clinic.</a:t>
            </a:r>
          </a:p>
          <a:p>
            <a:pPr defTabSz="920932">
              <a:spcBef>
                <a:spcPts val="0"/>
              </a:spcBef>
              <a:defRPr/>
            </a:pPr>
            <a:endParaRPr lang="en-US" sz="1100" dirty="0"/>
          </a:p>
          <a:p>
            <a:pPr defTabSz="920932">
              <a:spcBef>
                <a:spcPts val="0"/>
              </a:spcBef>
              <a:defRPr/>
            </a:pPr>
            <a:r>
              <a:rPr lang="en-US" sz="1100" dirty="0"/>
              <a:t>*OTHER related EXAMPLES: Food, money, medication, resources…etc.</a:t>
            </a:r>
          </a:p>
          <a:p>
            <a:pPr defTabSz="920932">
              <a:spcBef>
                <a:spcPts val="0"/>
              </a:spcBef>
              <a:defRPr/>
            </a:pPr>
            <a:endParaRPr lang="en-US" sz="1100" b="1" dirty="0"/>
          </a:p>
          <a:p>
            <a:pPr defTabSz="920932">
              <a:spcBef>
                <a:spcPts val="0"/>
              </a:spcBef>
              <a:defRPr/>
            </a:pPr>
            <a:r>
              <a:rPr lang="en-US" sz="1100" dirty="0"/>
              <a:t>DISCUSSION NOTES:</a:t>
            </a:r>
            <a:endParaRPr lang="en-US" sz="1100" b="1" dirty="0"/>
          </a:p>
        </p:txBody>
      </p:sp>
    </p:spTree>
    <p:extLst>
      <p:ext uri="{BB962C8B-B14F-4D97-AF65-F5344CB8AC3E}">
        <p14:creationId xmlns:p14="http://schemas.microsoft.com/office/powerpoint/2010/main" val="3644957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p:spPr>
        <p:txBody>
          <a:bodyPr/>
          <a:lstStyle/>
          <a:p>
            <a:pPr defTabSz="904914">
              <a:spcBef>
                <a:spcPts val="0"/>
              </a:spcBef>
              <a:defRPr/>
            </a:pPr>
            <a:r>
              <a:rPr lang="en-US" sz="1100" dirty="0"/>
              <a:t>TOPIC SENTENCE: We must protect all participants from harm.</a:t>
            </a:r>
          </a:p>
          <a:p>
            <a:pPr>
              <a:spcBef>
                <a:spcPts val="0"/>
              </a:spcBef>
            </a:pPr>
            <a:endParaRPr lang="en-US" sz="1100" dirty="0"/>
          </a:p>
          <a:p>
            <a:pPr>
              <a:spcBef>
                <a:spcPts val="0"/>
              </a:spcBef>
            </a:pPr>
            <a:r>
              <a:rPr lang="en-US" sz="1100" dirty="0"/>
              <a:t>NARRATIVE:</a:t>
            </a:r>
          </a:p>
          <a:p>
            <a:pPr defTabSz="904914">
              <a:spcBef>
                <a:spcPts val="0"/>
              </a:spcBef>
              <a:defRPr/>
            </a:pPr>
            <a:r>
              <a:rPr lang="en-US" sz="1100" dirty="0"/>
              <a:t>***REVIEW the outlined bullet points in the slide and REFLECT applying the knowledge….How could this happen in YOUR project? </a:t>
            </a:r>
          </a:p>
          <a:p>
            <a:pPr>
              <a:spcBef>
                <a:spcPts val="0"/>
              </a:spcBef>
            </a:pPr>
            <a:endParaRPr lang="en-US" sz="1100" dirty="0"/>
          </a:p>
          <a:p>
            <a:pPr>
              <a:spcBef>
                <a:spcPts val="0"/>
              </a:spcBef>
            </a:pPr>
            <a:r>
              <a:rPr lang="en-US" sz="1100" dirty="0"/>
              <a:t>*If appropriate, can review sampling procedures and implications… such as:</a:t>
            </a:r>
          </a:p>
          <a:p>
            <a:pPr>
              <a:spcBef>
                <a:spcPts val="0"/>
              </a:spcBef>
            </a:pPr>
            <a:r>
              <a:rPr lang="en-US" sz="1100" dirty="0"/>
              <a:t>Snowball Sampling (MY – i.e., having community participants assist with identifying appropriate participants in a study that meet the inclusion criteria…but NOT excluding others)</a:t>
            </a:r>
          </a:p>
          <a:p>
            <a:pPr>
              <a:spcBef>
                <a:spcPts val="0"/>
              </a:spcBef>
            </a:pPr>
            <a:endParaRPr lang="en-US" sz="1100" dirty="0"/>
          </a:p>
          <a:p>
            <a:pPr>
              <a:spcBef>
                <a:spcPts val="0"/>
              </a:spcBef>
            </a:pPr>
            <a:r>
              <a:rPr lang="en-US" sz="1100" dirty="0"/>
              <a:t>Fliers, outreach and community informational sessions, developing research partnerships in which the community partners are equally invested and inspired to conduct the </a:t>
            </a:r>
          </a:p>
          <a:p>
            <a:pPr>
              <a:spcBef>
                <a:spcPts val="0"/>
              </a:spcBef>
            </a:pPr>
            <a:endParaRPr lang="en-US" sz="1100" dirty="0"/>
          </a:p>
          <a:p>
            <a:pPr>
              <a:spcBef>
                <a:spcPts val="0"/>
              </a:spcBef>
            </a:pPr>
            <a:r>
              <a:rPr lang="en-US" sz="1100" b="1" dirty="0"/>
              <a:t>Also review, types of research varies:</a:t>
            </a:r>
          </a:p>
          <a:p>
            <a:pPr>
              <a:spcBef>
                <a:spcPts val="0"/>
              </a:spcBef>
            </a:pPr>
            <a:r>
              <a:rPr lang="en-US" sz="1100" dirty="0"/>
              <a:t>Clinical </a:t>
            </a:r>
          </a:p>
          <a:p>
            <a:pPr>
              <a:spcBef>
                <a:spcPts val="0"/>
              </a:spcBef>
            </a:pPr>
            <a:r>
              <a:rPr lang="en-US" sz="1100" dirty="0"/>
              <a:t>Social and Behavioral</a:t>
            </a:r>
          </a:p>
          <a:p>
            <a:pPr defTabSz="904914">
              <a:spcBef>
                <a:spcPts val="0"/>
              </a:spcBef>
              <a:defRPr/>
            </a:pPr>
            <a:r>
              <a:rPr lang="en-US" sz="1100" dirty="0"/>
              <a:t>Bench/Basic science (lab science and animal research) </a:t>
            </a:r>
          </a:p>
          <a:p>
            <a:pPr defTabSz="904914">
              <a:spcBef>
                <a:spcPts val="0"/>
              </a:spcBef>
              <a:defRPr/>
            </a:pPr>
            <a:endParaRPr lang="en-US" sz="1100" dirty="0"/>
          </a:p>
          <a:p>
            <a:pPr defTabSz="904914">
              <a:spcBef>
                <a:spcPts val="0"/>
              </a:spcBef>
              <a:defRPr/>
            </a:pPr>
            <a:r>
              <a:rPr lang="en-US" sz="1100" dirty="0"/>
              <a:t>DISCUSSION NOTES:</a:t>
            </a:r>
            <a:endParaRPr lang="en-US" dirty="0" smtClean="0"/>
          </a:p>
        </p:txBody>
      </p:sp>
    </p:spTree>
    <p:extLst>
      <p:ext uri="{BB962C8B-B14F-4D97-AF65-F5344CB8AC3E}">
        <p14:creationId xmlns:p14="http://schemas.microsoft.com/office/powerpoint/2010/main" val="2948425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cap="flat"/>
        </p:spPr>
      </p:sp>
      <p:sp>
        <p:nvSpPr>
          <p:cNvPr id="66563" name="Rectangle 3"/>
          <p:cNvSpPr>
            <a:spLocks noGrp="1" noChangeArrowheads="1"/>
          </p:cNvSpPr>
          <p:nvPr>
            <p:ph type="body" idx="1"/>
          </p:nvPr>
        </p:nvSpPr>
        <p:spPr>
          <a:noFill/>
          <a:ln w="9525"/>
        </p:spPr>
        <p:txBody>
          <a:bodyPr/>
          <a:lstStyle/>
          <a:p>
            <a:pPr defTabSz="904914">
              <a:spcBef>
                <a:spcPts val="0"/>
              </a:spcBef>
              <a:defRPr/>
            </a:pPr>
            <a:r>
              <a:rPr lang="en-US" dirty="0"/>
              <a:t>TOPIC SENTENCE: Overview of all the various components related to our review and discussion of ethical research and how it is conducted.</a:t>
            </a:r>
          </a:p>
          <a:p>
            <a:pPr>
              <a:spcBef>
                <a:spcPts val="0"/>
              </a:spcBef>
            </a:pPr>
            <a:endParaRPr lang="en-US" dirty="0"/>
          </a:p>
          <a:p>
            <a:pPr>
              <a:spcBef>
                <a:spcPts val="0"/>
              </a:spcBef>
            </a:pPr>
            <a:r>
              <a:rPr lang="en-US" dirty="0"/>
              <a:t>NARRATIVE:</a:t>
            </a:r>
          </a:p>
          <a:p>
            <a:pPr defTabSz="904914">
              <a:spcBef>
                <a:spcPts val="0"/>
              </a:spcBef>
              <a:defRPr/>
            </a:pPr>
            <a:r>
              <a:rPr lang="en-US" dirty="0"/>
              <a:t>***REVIEW the outlined bullet points in the slide and REFLECT on the IMPORTANCE of this for YOUR project.</a:t>
            </a:r>
          </a:p>
          <a:p>
            <a:pPr defTabSz="904914">
              <a:spcBef>
                <a:spcPts val="0"/>
              </a:spcBef>
              <a:defRPr/>
            </a:pPr>
            <a:endParaRPr lang="en-US" dirty="0"/>
          </a:p>
          <a:p>
            <a:pPr defTabSz="904914">
              <a:spcBef>
                <a:spcPts val="0"/>
              </a:spcBef>
              <a:defRPr/>
            </a:pPr>
            <a:r>
              <a:rPr lang="en-US" dirty="0"/>
              <a:t>DISCUSSION NOTES:</a:t>
            </a:r>
          </a:p>
          <a:p>
            <a:endParaRPr lang="en-US" dirty="0"/>
          </a:p>
        </p:txBody>
      </p:sp>
    </p:spTree>
    <p:extLst>
      <p:ext uri="{BB962C8B-B14F-4D97-AF65-F5344CB8AC3E}">
        <p14:creationId xmlns:p14="http://schemas.microsoft.com/office/powerpoint/2010/main" val="201540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p:spPr>
        <p:txBody>
          <a:bodyPr/>
          <a:lstStyle/>
          <a:p>
            <a:pPr defTabSz="904914">
              <a:spcBef>
                <a:spcPts val="0"/>
              </a:spcBef>
              <a:defRPr/>
            </a:pPr>
            <a:r>
              <a:rPr lang="en-US" dirty="0"/>
              <a:t>TOPIC SENTENCE: This is a review summary of the key components of  research and what is involved.</a:t>
            </a:r>
          </a:p>
          <a:p>
            <a:pPr>
              <a:spcBef>
                <a:spcPts val="0"/>
              </a:spcBef>
            </a:pPr>
            <a:endParaRPr lang="en-US" dirty="0"/>
          </a:p>
          <a:p>
            <a:pPr>
              <a:spcBef>
                <a:spcPts val="0"/>
              </a:spcBef>
            </a:pPr>
            <a:r>
              <a:rPr lang="en-US" dirty="0"/>
              <a:t>NARRATIVE:</a:t>
            </a:r>
          </a:p>
          <a:p>
            <a:pPr defTabSz="904914">
              <a:spcBef>
                <a:spcPts val="0"/>
              </a:spcBef>
              <a:defRPr/>
            </a:pPr>
            <a:r>
              <a:rPr lang="en-US" dirty="0"/>
              <a:t>***REVIEW the outlined bullet points in the slide and REFLECT on how this will be conducted in YOUR project.</a:t>
            </a:r>
          </a:p>
          <a:p>
            <a:pPr defTabSz="904914">
              <a:spcBef>
                <a:spcPts val="0"/>
              </a:spcBef>
              <a:defRPr/>
            </a:pPr>
            <a:endParaRPr lang="en-US" dirty="0"/>
          </a:p>
          <a:p>
            <a:pPr defTabSz="904914">
              <a:spcBef>
                <a:spcPts val="0"/>
              </a:spcBef>
              <a:defRPr/>
            </a:pPr>
            <a:r>
              <a:rPr lang="en-US" dirty="0"/>
              <a:t>DISCUSSION NOTES:</a:t>
            </a:r>
          </a:p>
          <a:p>
            <a:endParaRPr lang="en-US" dirty="0"/>
          </a:p>
        </p:txBody>
      </p:sp>
    </p:spTree>
    <p:extLst>
      <p:ext uri="{BB962C8B-B14F-4D97-AF65-F5344CB8AC3E}">
        <p14:creationId xmlns:p14="http://schemas.microsoft.com/office/powerpoint/2010/main" val="4289484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dirty="0"/>
          </a:p>
        </p:txBody>
      </p:sp>
    </p:spTree>
    <p:extLst>
      <p:ext uri="{BB962C8B-B14F-4D97-AF65-F5344CB8AC3E}">
        <p14:creationId xmlns:p14="http://schemas.microsoft.com/office/powerpoint/2010/main" val="160727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dirty="0"/>
          </a:p>
        </p:txBody>
      </p:sp>
    </p:spTree>
    <p:extLst>
      <p:ext uri="{BB962C8B-B14F-4D97-AF65-F5344CB8AC3E}">
        <p14:creationId xmlns:p14="http://schemas.microsoft.com/office/powerpoint/2010/main" val="2590532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cap="flat"/>
        </p:spPr>
      </p:sp>
      <p:sp>
        <p:nvSpPr>
          <p:cNvPr id="39939" name="Rectangle 3"/>
          <p:cNvSpPr>
            <a:spLocks noGrp="1" noChangeArrowheads="1"/>
          </p:cNvSpPr>
          <p:nvPr>
            <p:ph type="body" idx="1"/>
          </p:nvPr>
        </p:nvSpPr>
        <p:spPr>
          <a:xfrm>
            <a:off x="924561" y="4304303"/>
            <a:ext cx="5085080" cy="4739906"/>
          </a:xfrm>
          <a:noFill/>
          <a:ln w="9525"/>
        </p:spPr>
        <p:txBody>
          <a:bodyPr/>
          <a:lstStyle/>
          <a:p>
            <a:pPr defTabSz="904914">
              <a:spcBef>
                <a:spcPts val="0"/>
              </a:spcBef>
              <a:defRPr/>
            </a:pPr>
            <a:r>
              <a:rPr lang="en-US" sz="1000" dirty="0"/>
              <a:t>TOPIC SENTENCE: What is a research participant? ***ALLOW PEOPLE TO ANSWER AND BEGIN THE DISCUSSION </a:t>
            </a:r>
          </a:p>
          <a:p>
            <a:pPr>
              <a:spcBef>
                <a:spcPts val="0"/>
              </a:spcBef>
            </a:pPr>
            <a:endParaRPr lang="en-US" sz="1000" dirty="0"/>
          </a:p>
          <a:p>
            <a:pPr>
              <a:spcBef>
                <a:spcPts val="0"/>
              </a:spcBef>
            </a:pPr>
            <a:r>
              <a:rPr lang="en-US" sz="1000" dirty="0"/>
              <a:t>NARRATIVE:</a:t>
            </a:r>
          </a:p>
          <a:p>
            <a:pPr>
              <a:spcBef>
                <a:spcPts val="0"/>
              </a:spcBef>
            </a:pPr>
            <a:r>
              <a:rPr lang="en-US" sz="1000" dirty="0"/>
              <a:t>Basically, it is anyone we gather information about.  Anyone whom we observe or make measurement on.</a:t>
            </a:r>
          </a:p>
          <a:p>
            <a:pPr>
              <a:spcBef>
                <a:spcPts val="0"/>
              </a:spcBef>
            </a:pPr>
            <a:endParaRPr lang="en-US" sz="1000" dirty="0"/>
          </a:p>
          <a:p>
            <a:pPr>
              <a:spcBef>
                <a:spcPts val="0"/>
              </a:spcBef>
            </a:pPr>
            <a:r>
              <a:rPr lang="en-US" sz="1000" dirty="0"/>
              <a:t>Information can come from a study like XXXX Project.  We have specific plans to make measurements about how White- </a:t>
            </a:r>
            <a:r>
              <a:rPr lang="en-US" sz="1000" b="1" dirty="0"/>
              <a:t>Caucasian</a:t>
            </a:r>
            <a:r>
              <a:rPr lang="en-US" sz="1000" dirty="0"/>
              <a:t> and </a:t>
            </a:r>
            <a:r>
              <a:rPr lang="en-US" sz="1000" b="1" dirty="0"/>
              <a:t>Black -</a:t>
            </a:r>
            <a:r>
              <a:rPr lang="en-US" sz="1000" dirty="0"/>
              <a:t>African American women with breast cancer feel, their opinions, and their behaviors about cancer care.</a:t>
            </a:r>
          </a:p>
          <a:p>
            <a:pPr>
              <a:spcBef>
                <a:spcPts val="0"/>
              </a:spcBef>
            </a:pPr>
            <a:endParaRPr lang="en-US" sz="1000" dirty="0"/>
          </a:p>
          <a:p>
            <a:pPr>
              <a:spcBef>
                <a:spcPts val="0"/>
              </a:spcBef>
            </a:pPr>
            <a:r>
              <a:rPr lang="en-US" sz="1000" dirty="0"/>
              <a:t>For example project….another way to collect information is to review medical records. For instance, we have a plan to record information from the a Registry about women with breast cancer.   </a:t>
            </a:r>
          </a:p>
          <a:p>
            <a:pPr>
              <a:spcBef>
                <a:spcPts val="0"/>
              </a:spcBef>
            </a:pPr>
            <a:endParaRPr lang="en-US" sz="1000" dirty="0"/>
          </a:p>
          <a:p>
            <a:pPr>
              <a:spcBef>
                <a:spcPts val="0"/>
              </a:spcBef>
            </a:pPr>
            <a:r>
              <a:rPr lang="en-US" sz="1000" dirty="0"/>
              <a:t>We can also get information from observation. Anytime we record something from watching, video taping, or taking photos of people, we are collecting information about them.</a:t>
            </a:r>
          </a:p>
          <a:p>
            <a:pPr>
              <a:spcBef>
                <a:spcPts val="0"/>
              </a:spcBef>
            </a:pPr>
            <a:endParaRPr lang="en-US" sz="1000" dirty="0"/>
          </a:p>
          <a:p>
            <a:pPr>
              <a:spcBef>
                <a:spcPts val="0"/>
              </a:spcBef>
            </a:pPr>
            <a:r>
              <a:rPr lang="en-US" sz="1000" dirty="0"/>
              <a:t>Examples: </a:t>
            </a:r>
          </a:p>
          <a:p>
            <a:pPr>
              <a:spcBef>
                <a:spcPts val="0"/>
              </a:spcBef>
            </a:pPr>
            <a:r>
              <a:rPr lang="en-US" sz="1000" dirty="0"/>
              <a:t>Experiment – the effects of cancer treatment and the difference between, gender, race and age.</a:t>
            </a:r>
          </a:p>
          <a:p>
            <a:pPr>
              <a:spcBef>
                <a:spcPts val="0"/>
              </a:spcBef>
            </a:pPr>
            <a:r>
              <a:rPr lang="en-US" sz="1000" dirty="0"/>
              <a:t>Observation – gathering a group of male athletes and asking them questions about a violence prevention program conducted by their coach</a:t>
            </a:r>
          </a:p>
          <a:p>
            <a:pPr>
              <a:spcBef>
                <a:spcPts val="0"/>
              </a:spcBef>
            </a:pPr>
            <a:r>
              <a:rPr lang="en-US" sz="1000" dirty="0"/>
              <a:t>Medical Records – how frequently do women between the ages of 16-24 receive annual exams  </a:t>
            </a:r>
          </a:p>
          <a:p>
            <a:pPr>
              <a:spcBef>
                <a:spcPts val="0"/>
              </a:spcBef>
            </a:pPr>
            <a:endParaRPr lang="en-US" sz="1000" dirty="0"/>
          </a:p>
          <a:p>
            <a:pPr>
              <a:spcBef>
                <a:spcPts val="0"/>
              </a:spcBef>
            </a:pPr>
            <a:r>
              <a:rPr lang="en-US" sz="1000" dirty="0"/>
              <a:t>DISCUSSION NOTES:</a:t>
            </a:r>
          </a:p>
        </p:txBody>
      </p:sp>
    </p:spTree>
    <p:extLst>
      <p:ext uri="{BB962C8B-B14F-4D97-AF65-F5344CB8AC3E}">
        <p14:creationId xmlns:p14="http://schemas.microsoft.com/office/powerpoint/2010/main" val="378213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914">
              <a:spcBef>
                <a:spcPts val="0"/>
              </a:spcBef>
              <a:defRPr/>
            </a:pPr>
            <a:r>
              <a:rPr lang="en-US" dirty="0"/>
              <a:t>TOPIC SENTENCE: What really happened when the research begins? Can you please share your research experiences and perceptions? Have they been good or bad?</a:t>
            </a:r>
          </a:p>
          <a:p>
            <a:pPr>
              <a:spcBef>
                <a:spcPts val="0"/>
              </a:spcBef>
            </a:pPr>
            <a:endParaRPr lang="en-US" dirty="0"/>
          </a:p>
          <a:p>
            <a:pPr defTabSz="904914">
              <a:spcBef>
                <a:spcPts val="0"/>
              </a:spcBef>
              <a:defRPr/>
            </a:pPr>
            <a:r>
              <a:rPr lang="en-US" dirty="0"/>
              <a:t>NARRATIVE:</a:t>
            </a:r>
          </a:p>
          <a:p>
            <a:pPr defTabSz="904914">
              <a:spcBef>
                <a:spcPts val="0"/>
              </a:spcBef>
              <a:defRPr/>
            </a:pPr>
            <a:r>
              <a:rPr lang="en-US" dirty="0" smtClean="0"/>
              <a:t>***DISCUSS </a:t>
            </a:r>
            <a:r>
              <a:rPr lang="en-US" baseline="0" dirty="0" smtClean="0"/>
              <a:t>with the group THEIR experiences with research, and/or their perceptions and pre conceived ideas of the process, outcomes, experimentation. (NOTE: THIS IS DONE RATHER THAN STARTING OFF WITH A NEGATIVE HISTORICAL REFLECTION OF RESEARCH). </a:t>
            </a:r>
          </a:p>
          <a:p>
            <a:pPr defTabSz="904914">
              <a:spcBef>
                <a:spcPts val="0"/>
              </a:spcBef>
              <a:defRPr/>
            </a:pPr>
            <a:endParaRPr lang="en-US" baseline="0" dirty="0" smtClean="0"/>
          </a:p>
          <a:p>
            <a:pPr defTabSz="904914">
              <a:spcBef>
                <a:spcPts val="0"/>
              </a:spcBef>
              <a:defRPr/>
            </a:pPr>
            <a:r>
              <a:rPr lang="en-US" baseline="0" dirty="0" smtClean="0"/>
              <a:t>PI should come with positive and negative experiences to share with the group, particularly some related in context/content to the project at hand.</a:t>
            </a:r>
            <a:endParaRPr lang="en-US" dirty="0" smtClean="0"/>
          </a:p>
          <a:p>
            <a:pPr>
              <a:spcBef>
                <a:spcPts val="0"/>
              </a:spcBef>
            </a:pPr>
            <a:endParaRPr lang="en-US" dirty="0"/>
          </a:p>
          <a:p>
            <a:pPr defTabSz="904914">
              <a:spcBef>
                <a:spcPts val="0"/>
              </a:spcBef>
              <a:defRPr/>
            </a:pPr>
            <a:r>
              <a:rPr lang="en-US" dirty="0" smtClean="0"/>
              <a:t>***PREPARE some examples from your OWN experiences to share</a:t>
            </a:r>
            <a:r>
              <a:rPr lang="en-US" baseline="0" dirty="0" smtClean="0"/>
              <a:t> </a:t>
            </a:r>
          </a:p>
          <a:p>
            <a:pPr>
              <a:spcBef>
                <a:spcPts val="0"/>
              </a:spcBef>
            </a:pPr>
            <a:endParaRPr lang="en-US" dirty="0"/>
          </a:p>
          <a:p>
            <a:pPr>
              <a:spcBef>
                <a:spcPts val="0"/>
              </a:spcBef>
            </a:pPr>
            <a:r>
              <a:rPr lang="en-US" dirty="0"/>
              <a:t>DISCUSSION NOTES:</a:t>
            </a:r>
            <a:endParaRPr lang="en-US" dirty="0" smtClean="0"/>
          </a:p>
        </p:txBody>
      </p:sp>
    </p:spTree>
    <p:extLst>
      <p:ext uri="{BB962C8B-B14F-4D97-AF65-F5344CB8AC3E}">
        <p14:creationId xmlns:p14="http://schemas.microsoft.com/office/powerpoint/2010/main" val="140827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914">
              <a:spcBef>
                <a:spcPts val="0"/>
              </a:spcBef>
              <a:defRPr/>
            </a:pPr>
            <a:r>
              <a:rPr lang="en-US" sz="1100" dirty="0"/>
              <a:t>TOPIC SENTENCE: These are the key things we first need to know and understand about good research ethics</a:t>
            </a:r>
          </a:p>
          <a:p>
            <a:pPr>
              <a:spcBef>
                <a:spcPts val="0"/>
              </a:spcBef>
            </a:pPr>
            <a:endParaRPr lang="en-US" sz="1100" dirty="0"/>
          </a:p>
          <a:p>
            <a:pPr>
              <a:spcBef>
                <a:spcPts val="0"/>
              </a:spcBef>
            </a:pPr>
            <a:r>
              <a:rPr lang="en-US" sz="1100" dirty="0"/>
              <a:t>NARRATIVE:</a:t>
            </a:r>
          </a:p>
          <a:p>
            <a:pPr marL="0" lvl="1" defTabSz="920932">
              <a:spcBef>
                <a:spcPts val="0"/>
              </a:spcBef>
              <a:defRPr/>
            </a:pPr>
            <a:r>
              <a:rPr lang="en-US" sz="1100" dirty="0"/>
              <a:t>Respectful Behaviors includes:</a:t>
            </a:r>
          </a:p>
          <a:p>
            <a:pPr marL="172675" lvl="1" indent="-172675" defTabSz="920932">
              <a:spcBef>
                <a:spcPts val="0"/>
              </a:spcBef>
              <a:buFont typeface="Arial" pitchFamily="34" charset="0"/>
              <a:buChar char="•"/>
              <a:defRPr/>
            </a:pPr>
            <a:r>
              <a:rPr lang="en-US" sz="1100" dirty="0"/>
              <a:t>Listening to the participants needs and concerns </a:t>
            </a:r>
          </a:p>
          <a:p>
            <a:pPr marL="172675" lvl="1" indent="-172675" defTabSz="920932">
              <a:spcBef>
                <a:spcPts val="0"/>
              </a:spcBef>
              <a:buFont typeface="Arial" pitchFamily="34" charset="0"/>
              <a:buChar char="•"/>
              <a:defRPr/>
            </a:pPr>
            <a:r>
              <a:rPr lang="en-US" sz="1100" dirty="0"/>
              <a:t>Providing clear and understandable information</a:t>
            </a:r>
          </a:p>
          <a:p>
            <a:pPr marL="172675" lvl="1" indent="-172675" defTabSz="920932">
              <a:spcBef>
                <a:spcPts val="0"/>
              </a:spcBef>
              <a:buFont typeface="Arial" pitchFamily="34" charset="0"/>
              <a:buChar char="•"/>
              <a:defRPr/>
            </a:pPr>
            <a:r>
              <a:rPr lang="en-US" sz="1100" dirty="0"/>
              <a:t>Allowing the person to make an informed decision</a:t>
            </a:r>
          </a:p>
          <a:p>
            <a:pPr defTabSz="920932">
              <a:spcBef>
                <a:spcPts val="0"/>
              </a:spcBef>
              <a:defRPr/>
            </a:pPr>
            <a:endParaRPr lang="en-US" sz="1100" dirty="0"/>
          </a:p>
          <a:p>
            <a:pPr defTabSz="920932">
              <a:spcBef>
                <a:spcPts val="0"/>
              </a:spcBef>
              <a:defRPr/>
            </a:pPr>
            <a:r>
              <a:rPr lang="en-US" sz="1100" dirty="0"/>
              <a:t>Persons includes: </a:t>
            </a:r>
          </a:p>
          <a:p>
            <a:pPr marL="172675" indent="-172675">
              <a:spcBef>
                <a:spcPts val="0"/>
              </a:spcBef>
              <a:buFont typeface="Arial" pitchFamily="34" charset="0"/>
              <a:buChar char="•"/>
              <a:defRPr/>
            </a:pPr>
            <a:r>
              <a:rPr lang="en-US" sz="1100" dirty="0"/>
              <a:t>Participant – person(s) participating in the study</a:t>
            </a:r>
          </a:p>
          <a:p>
            <a:pPr marL="172675" indent="-172675">
              <a:spcBef>
                <a:spcPts val="0"/>
              </a:spcBef>
              <a:buFont typeface="Arial" pitchFamily="34" charset="0"/>
              <a:buChar char="•"/>
              <a:defRPr/>
            </a:pPr>
            <a:r>
              <a:rPr lang="en-US" sz="1100" dirty="0"/>
              <a:t>Research staff – people conducting the study</a:t>
            </a:r>
          </a:p>
          <a:p>
            <a:pPr marL="172675" indent="-172675">
              <a:spcBef>
                <a:spcPts val="0"/>
              </a:spcBef>
              <a:buFont typeface="Arial" pitchFamily="34" charset="0"/>
              <a:buChar char="•"/>
              <a:defRPr/>
            </a:pPr>
            <a:r>
              <a:rPr lang="en-US" sz="1100" dirty="0"/>
              <a:t>Society – people who can be affected by research outcomes and results</a:t>
            </a:r>
          </a:p>
          <a:p>
            <a:pPr>
              <a:spcBef>
                <a:spcPts val="0"/>
              </a:spcBef>
              <a:defRPr/>
            </a:pPr>
            <a:endParaRPr lang="en-US" sz="1100" dirty="0"/>
          </a:p>
          <a:p>
            <a:pPr defTabSz="904914">
              <a:spcBef>
                <a:spcPts val="0"/>
              </a:spcBef>
              <a:defRPr/>
            </a:pPr>
            <a:r>
              <a:rPr lang="en-US" sz="1100" dirty="0"/>
              <a:t>***DISCUSS the increased knowledge/information and benefits SPECIFIC to your PROJECT. Prepare general examples.</a:t>
            </a:r>
          </a:p>
          <a:p>
            <a:pPr defTabSz="920932">
              <a:spcBef>
                <a:spcPts val="0"/>
              </a:spcBef>
              <a:defRPr/>
            </a:pPr>
            <a:endParaRPr lang="en-US" sz="1100" dirty="0"/>
          </a:p>
          <a:p>
            <a:pPr>
              <a:spcBef>
                <a:spcPts val="0"/>
              </a:spcBef>
            </a:pPr>
            <a:r>
              <a:rPr lang="en-US" sz="1100" dirty="0"/>
              <a:t>DISCUSSION NOTES: </a:t>
            </a:r>
          </a:p>
        </p:txBody>
      </p:sp>
    </p:spTree>
    <p:extLst>
      <p:ext uri="{BB962C8B-B14F-4D97-AF65-F5344CB8AC3E}">
        <p14:creationId xmlns:p14="http://schemas.microsoft.com/office/powerpoint/2010/main" val="136936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932">
              <a:spcBef>
                <a:spcPts val="0"/>
              </a:spcBef>
              <a:defRPr/>
            </a:pPr>
            <a:r>
              <a:rPr lang="en-US" dirty="0" smtClean="0"/>
              <a:t>READ NARRATIVE OF SCENARIO 1:</a:t>
            </a:r>
          </a:p>
          <a:p>
            <a:pPr defTabSz="920932">
              <a:spcBef>
                <a:spcPts val="0"/>
              </a:spcBef>
              <a:defRPr/>
            </a:pPr>
            <a:r>
              <a:rPr lang="en-US" dirty="0" smtClean="0"/>
              <a:t>My </a:t>
            </a:r>
            <a:r>
              <a:rPr lang="en-US" dirty="0"/>
              <a:t>child is </a:t>
            </a:r>
            <a:r>
              <a:rPr lang="en-US" dirty="0" smtClean="0"/>
              <a:t>participating</a:t>
            </a:r>
            <a:r>
              <a:rPr lang="en-US" baseline="0" dirty="0" smtClean="0"/>
              <a:t> in an urban community-based after-school program and information was shared about participation in a childhood asthma project to learn about perceptions of influences in the community that impact children’s asthma. T</a:t>
            </a:r>
            <a:r>
              <a:rPr lang="en-US" dirty="0" smtClean="0"/>
              <a:t>he </a:t>
            </a:r>
            <a:r>
              <a:rPr lang="en-US" dirty="0"/>
              <a:t>study staff </a:t>
            </a:r>
            <a:r>
              <a:rPr lang="en-US" dirty="0" smtClean="0"/>
              <a:t>made multiple community</a:t>
            </a:r>
            <a:r>
              <a:rPr lang="en-US" baseline="0" dirty="0" smtClean="0"/>
              <a:t> presentations about the study to local parents and others from organizations to share background and answer any questions regarding the research project, background and research in general. The study times and locations identified were guided by feedback from the me and other participants/families in order to make participation as easy as possible.  The formal </a:t>
            </a:r>
            <a:r>
              <a:rPr lang="en-US" dirty="0" smtClean="0"/>
              <a:t>consent </a:t>
            </a:r>
            <a:r>
              <a:rPr lang="en-US" dirty="0"/>
              <a:t>process </a:t>
            </a:r>
            <a:r>
              <a:rPr lang="en-US" dirty="0" smtClean="0"/>
              <a:t>was well done, clearly explained and answered any questions</a:t>
            </a:r>
            <a:r>
              <a:rPr lang="en-US" baseline="0" dirty="0" smtClean="0"/>
              <a:t> we had and we were reminded that study participation was voluntary throughout the project. </a:t>
            </a:r>
            <a:r>
              <a:rPr lang="en-US" dirty="0" smtClean="0"/>
              <a:t> I continue</a:t>
            </a:r>
            <a:r>
              <a:rPr lang="en-US" baseline="0" dirty="0" smtClean="0"/>
              <a:t> to receive information about the project and had such a good experience with the first part I have now become involved as an advisory board member.  </a:t>
            </a:r>
            <a:r>
              <a:rPr lang="en-US" dirty="0" smtClean="0"/>
              <a:t>The PI and staff </a:t>
            </a:r>
            <a:r>
              <a:rPr lang="en-US" dirty="0"/>
              <a:t>working on the project work with children on a regular basis and our study visits are very comfortable, they are </a:t>
            </a:r>
            <a:r>
              <a:rPr lang="en-US" dirty="0" smtClean="0"/>
              <a:t>patient and collaborative at every phase…and are able to communicate with me by phone, email</a:t>
            </a:r>
            <a:r>
              <a:rPr lang="en-US" baseline="0" dirty="0" smtClean="0"/>
              <a:t> and text message regarding details of the project.</a:t>
            </a:r>
            <a:endParaRPr lang="en-US" dirty="0"/>
          </a:p>
        </p:txBody>
      </p:sp>
    </p:spTree>
    <p:extLst>
      <p:ext uri="{BB962C8B-B14F-4D97-AF65-F5344CB8AC3E}">
        <p14:creationId xmlns:p14="http://schemas.microsoft.com/office/powerpoint/2010/main" val="1369362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914">
              <a:spcBef>
                <a:spcPts val="0"/>
              </a:spcBef>
              <a:defRPr/>
            </a:pPr>
            <a:r>
              <a:rPr lang="en-US" dirty="0"/>
              <a:t>TOPIC SENTENCE: What does good research ethics look like? Lets review this scenario I just read…..</a:t>
            </a:r>
          </a:p>
          <a:p>
            <a:pPr>
              <a:spcBef>
                <a:spcPts val="0"/>
              </a:spcBef>
            </a:pPr>
            <a:endParaRPr lang="en-US" dirty="0"/>
          </a:p>
          <a:p>
            <a:pPr>
              <a:spcBef>
                <a:spcPts val="0"/>
              </a:spcBef>
            </a:pPr>
            <a:r>
              <a:rPr lang="en-US" dirty="0"/>
              <a:t>NARRATIVE:</a:t>
            </a:r>
          </a:p>
          <a:p>
            <a:pPr defTabSz="904914">
              <a:spcBef>
                <a:spcPts val="0"/>
              </a:spcBef>
              <a:defRPr/>
            </a:pPr>
            <a:r>
              <a:rPr lang="en-US" dirty="0"/>
              <a:t>***DISCUSS the outlined bullet points in the slide, IDENTIFY the people involved and how the POSITIVE outcome came about in this scenario</a:t>
            </a:r>
          </a:p>
          <a:p>
            <a:pPr defTabSz="920932">
              <a:spcBef>
                <a:spcPts val="0"/>
              </a:spcBef>
              <a:defRPr/>
            </a:pPr>
            <a:endParaRPr lang="en-US" dirty="0"/>
          </a:p>
          <a:p>
            <a:pPr>
              <a:spcBef>
                <a:spcPts val="0"/>
              </a:spcBef>
            </a:pPr>
            <a:r>
              <a:rPr lang="en-US" dirty="0"/>
              <a:t>DISCUSSION NOTES:  </a:t>
            </a:r>
          </a:p>
          <a:p>
            <a:pPr defTabSz="920932">
              <a:defRPr/>
            </a:pPr>
            <a:endParaRPr lang="en-US" dirty="0"/>
          </a:p>
          <a:p>
            <a:endParaRPr lang="en-US" dirty="0"/>
          </a:p>
        </p:txBody>
      </p:sp>
    </p:spTree>
    <p:extLst>
      <p:ext uri="{BB962C8B-B14F-4D97-AF65-F5344CB8AC3E}">
        <p14:creationId xmlns:p14="http://schemas.microsoft.com/office/powerpoint/2010/main" val="136936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4561" y="4378361"/>
            <a:ext cx="5085080" cy="4665846"/>
          </a:xfrm>
        </p:spPr>
        <p:txBody>
          <a:bodyPr/>
          <a:lstStyle/>
          <a:p>
            <a:pPr defTabSz="904914">
              <a:spcBef>
                <a:spcPts val="0"/>
              </a:spcBef>
              <a:defRPr/>
            </a:pPr>
            <a:r>
              <a:rPr lang="en-US" sz="1100" dirty="0"/>
              <a:t>TOPIC SENTENCE: Lets identify the good research ethics used in this scenario</a:t>
            </a:r>
          </a:p>
          <a:p>
            <a:pPr defTabSz="904914">
              <a:spcBef>
                <a:spcPts val="0"/>
              </a:spcBef>
              <a:defRPr/>
            </a:pPr>
            <a:endParaRPr lang="en-US" sz="1100" dirty="0"/>
          </a:p>
          <a:p>
            <a:pPr>
              <a:spcBef>
                <a:spcPts val="0"/>
              </a:spcBef>
            </a:pPr>
            <a:r>
              <a:rPr lang="en-US" sz="1100" dirty="0"/>
              <a:t>NARRATIVE:</a:t>
            </a:r>
          </a:p>
          <a:p>
            <a:pPr defTabSz="904914">
              <a:spcBef>
                <a:spcPts val="0"/>
              </a:spcBef>
              <a:defRPr/>
            </a:pPr>
            <a:r>
              <a:rPr lang="en-US" sz="1100" dirty="0"/>
              <a:t>***ALLOW GROUP TO IDENTIFY the SPECIFIC things from outlined bullet points in the slide </a:t>
            </a:r>
          </a:p>
          <a:p>
            <a:pPr defTabSz="904914">
              <a:spcBef>
                <a:spcPts val="0"/>
              </a:spcBef>
              <a:defRPr/>
            </a:pPr>
            <a:endParaRPr lang="en-US" sz="1100" dirty="0"/>
          </a:p>
          <a:p>
            <a:pPr defTabSz="920932">
              <a:spcBef>
                <a:spcPts val="0"/>
              </a:spcBef>
              <a:defRPr/>
            </a:pPr>
            <a:r>
              <a:rPr lang="en-US" sz="1100" dirty="0"/>
              <a:t>Accommodated child’s and parent’s needs</a:t>
            </a:r>
          </a:p>
          <a:p>
            <a:pPr marL="169671" indent="-169671" defTabSz="920932">
              <a:spcBef>
                <a:spcPts val="0"/>
              </a:spcBef>
              <a:buFont typeface="Arial" pitchFamily="34" charset="0"/>
              <a:buChar char="•"/>
              <a:defRPr/>
            </a:pPr>
            <a:r>
              <a:rPr lang="en-US" sz="1100" dirty="0"/>
              <a:t>They were CONSIDERATE of the participants/families feedback regarding study times and locations </a:t>
            </a:r>
          </a:p>
          <a:p>
            <a:pPr marL="169671" indent="-169671" defTabSz="920932">
              <a:spcBef>
                <a:spcPts val="0"/>
              </a:spcBef>
              <a:buFont typeface="Arial" pitchFamily="34" charset="0"/>
              <a:buChar char="•"/>
              <a:defRPr/>
            </a:pPr>
            <a:r>
              <a:rPr lang="en-US" sz="1100" dirty="0"/>
              <a:t>They were willing to make it EASIER for participants/families schedules, NOT just the project schedule</a:t>
            </a:r>
          </a:p>
          <a:p>
            <a:pPr defTabSz="920932">
              <a:spcBef>
                <a:spcPts val="0"/>
              </a:spcBef>
              <a:defRPr/>
            </a:pPr>
            <a:endParaRPr lang="en-US" sz="1100" dirty="0"/>
          </a:p>
          <a:p>
            <a:pPr defTabSz="920932">
              <a:spcBef>
                <a:spcPts val="0"/>
              </a:spcBef>
              <a:defRPr/>
            </a:pPr>
            <a:r>
              <a:rPr lang="en-US" sz="1100" dirty="0"/>
              <a:t>Consents were conducted thorough and clear</a:t>
            </a:r>
          </a:p>
          <a:p>
            <a:pPr marL="169671" indent="-169671" defTabSz="920932">
              <a:spcBef>
                <a:spcPts val="0"/>
              </a:spcBef>
              <a:buFont typeface="Arial" pitchFamily="34" charset="0"/>
              <a:buChar char="•"/>
              <a:defRPr/>
            </a:pPr>
            <a:r>
              <a:rPr lang="en-US" sz="1100" dirty="0"/>
              <a:t>They took the TIME to EXPLAIN and ANSWER questions</a:t>
            </a:r>
          </a:p>
          <a:p>
            <a:pPr marL="169671" indent="-169671" defTabSz="920932">
              <a:spcBef>
                <a:spcPts val="0"/>
              </a:spcBef>
              <a:buFont typeface="Arial" pitchFamily="34" charset="0"/>
              <a:buChar char="•"/>
              <a:defRPr/>
            </a:pPr>
            <a:r>
              <a:rPr lang="en-US" sz="1100" dirty="0"/>
              <a:t>They reminded participants that study participation was VOLUNTARY</a:t>
            </a:r>
          </a:p>
          <a:p>
            <a:pPr marL="169671" indent="-169671" defTabSz="920932">
              <a:spcBef>
                <a:spcPts val="0"/>
              </a:spcBef>
              <a:buFont typeface="Arial" pitchFamily="34" charset="0"/>
              <a:buChar char="•"/>
              <a:defRPr/>
            </a:pPr>
            <a:r>
              <a:rPr lang="en-US" sz="1100" dirty="0"/>
              <a:t>They were experienced working with children and made them COMFORTABLE</a:t>
            </a:r>
          </a:p>
          <a:p>
            <a:pPr defTabSz="920932">
              <a:spcBef>
                <a:spcPts val="0"/>
              </a:spcBef>
              <a:defRPr/>
            </a:pPr>
            <a:endParaRPr lang="en-US" sz="1100" dirty="0"/>
          </a:p>
          <a:p>
            <a:pPr defTabSz="920932">
              <a:spcBef>
                <a:spcPts val="0"/>
              </a:spcBef>
              <a:defRPr/>
            </a:pPr>
            <a:r>
              <a:rPr lang="en-US" sz="1100" dirty="0"/>
              <a:t>Provided follow up information</a:t>
            </a:r>
          </a:p>
          <a:p>
            <a:pPr marL="169671" indent="-169671" defTabSz="920932">
              <a:spcBef>
                <a:spcPts val="0"/>
              </a:spcBef>
              <a:buFont typeface="Arial" pitchFamily="34" charset="0"/>
              <a:buChar char="•"/>
              <a:defRPr/>
            </a:pPr>
            <a:r>
              <a:rPr lang="en-US" sz="1100" dirty="0"/>
              <a:t>They kept participant INFORMED throughout the project</a:t>
            </a:r>
          </a:p>
          <a:p>
            <a:pPr marL="169671" indent="-169671" defTabSz="920932">
              <a:spcBef>
                <a:spcPts val="0"/>
              </a:spcBef>
              <a:buFont typeface="Arial" pitchFamily="34" charset="0"/>
              <a:buChar char="•"/>
              <a:defRPr/>
            </a:pPr>
            <a:r>
              <a:rPr lang="en-US" sz="1100" dirty="0"/>
              <a:t>They ALWAYS made themselves available via phone, email and text message</a:t>
            </a:r>
          </a:p>
          <a:p>
            <a:pPr defTabSz="920932">
              <a:spcBef>
                <a:spcPts val="0"/>
              </a:spcBef>
              <a:defRPr/>
            </a:pPr>
            <a:endParaRPr lang="en-US" sz="1100" dirty="0"/>
          </a:p>
          <a:p>
            <a:pPr defTabSz="920932">
              <a:spcBef>
                <a:spcPts val="0"/>
              </a:spcBef>
              <a:defRPr/>
            </a:pPr>
            <a:r>
              <a:rPr lang="en-US" sz="1100" dirty="0"/>
              <a:t>RESULT: The participant had good compliance with project and their experience was so positive it led to participant becoming involved as an advisory board member for the project</a:t>
            </a:r>
          </a:p>
        </p:txBody>
      </p:sp>
    </p:spTree>
    <p:extLst>
      <p:ext uri="{BB962C8B-B14F-4D97-AF65-F5344CB8AC3E}">
        <p14:creationId xmlns:p14="http://schemas.microsoft.com/office/powerpoint/2010/main" val="136936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299E15-8A59-46A3-8925-3B8CD396207D}" type="datetime1">
              <a:rPr lang="en-US" smtClean="0"/>
              <a:t>1/13/2015</a:t>
            </a:fld>
            <a:endParaRPr lang="en-US" dirty="0"/>
          </a:p>
        </p:txBody>
      </p:sp>
      <p:sp>
        <p:nvSpPr>
          <p:cNvPr id="5" name="Footer Placeholder 4"/>
          <p:cNvSpPr>
            <a:spLocks noGrp="1"/>
          </p:cNvSpPr>
          <p:nvPr>
            <p:ph type="ftr" sz="quarter" idx="11"/>
          </p:nvPr>
        </p:nvSpPr>
        <p:spPr/>
        <p:txBody>
          <a:bodyPr/>
          <a:lstStyle/>
          <a:p>
            <a:r>
              <a:rPr lang="en-US" smtClean="0"/>
              <a:t>Version 1.0  Copyright 2013.  University of Pittsburgh.  All Rights Reserved.</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3FF45-5019-4685-89FC-5986E16FB5E8}" type="datetime1">
              <a:rPr lang="en-US" smtClean="0"/>
              <a:t>1/13/2015</a:t>
            </a:fld>
            <a:endParaRPr lang="en-US"/>
          </a:p>
        </p:txBody>
      </p:sp>
      <p:sp>
        <p:nvSpPr>
          <p:cNvPr id="5" name="Footer Placeholder 4"/>
          <p:cNvSpPr>
            <a:spLocks noGrp="1"/>
          </p:cNvSpPr>
          <p:nvPr>
            <p:ph type="ftr" sz="quarter" idx="11"/>
          </p:nvPr>
        </p:nvSpPr>
        <p:spPr/>
        <p:txBody>
          <a:bodyPr/>
          <a:lstStyle/>
          <a:p>
            <a:r>
              <a:rPr lang="en-US" smtClean="0"/>
              <a:t>Version 1.0  Copyright 2013.  University of Pittsburgh.  All Rights Reserved.</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CCBF0-562A-4B27-84D6-ECE2E8C95F56}" type="datetime1">
              <a:rPr lang="en-US" smtClean="0"/>
              <a:t>1/13/2015</a:t>
            </a:fld>
            <a:endParaRPr lang="en-US"/>
          </a:p>
        </p:txBody>
      </p:sp>
      <p:sp>
        <p:nvSpPr>
          <p:cNvPr id="5" name="Footer Placeholder 4"/>
          <p:cNvSpPr>
            <a:spLocks noGrp="1"/>
          </p:cNvSpPr>
          <p:nvPr>
            <p:ph type="ftr" sz="quarter" idx="11"/>
          </p:nvPr>
        </p:nvSpPr>
        <p:spPr/>
        <p:txBody>
          <a:bodyPr/>
          <a:lstStyle/>
          <a:p>
            <a:r>
              <a:rPr lang="en-US" smtClean="0"/>
              <a:t>Version 1.0  Copyright 2013.  University of Pittsburgh.  All Rights Reserved.</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57288" y="1981200"/>
            <a:ext cx="7791450" cy="41148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57288"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9213"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3E841-C2EA-4B18-A5B6-BD61F136B038}" type="datetime1">
              <a:rPr lang="en-US" smtClean="0"/>
              <a:t>1/13/2015</a:t>
            </a:fld>
            <a:endParaRPr lang="en-US"/>
          </a:p>
        </p:txBody>
      </p:sp>
      <p:sp>
        <p:nvSpPr>
          <p:cNvPr id="5" name="Footer Placeholder 4"/>
          <p:cNvSpPr>
            <a:spLocks noGrp="1"/>
          </p:cNvSpPr>
          <p:nvPr>
            <p:ph type="ftr" sz="quarter" idx="11"/>
          </p:nvPr>
        </p:nvSpPr>
        <p:spPr/>
        <p:txBody>
          <a:bodyPr/>
          <a:lstStyle/>
          <a:p>
            <a:r>
              <a:rPr lang="en-US" smtClean="0"/>
              <a:t>Version 1.0  Copyright 2013.  University of Pittsburgh.  All Rights Reserved.</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2356D-08AF-4E6F-9AF7-47EA30B75955}" type="datetime1">
              <a:rPr lang="en-US" smtClean="0"/>
              <a:t>1/13/2015</a:t>
            </a:fld>
            <a:endParaRPr lang="en-US"/>
          </a:p>
        </p:txBody>
      </p:sp>
      <p:sp>
        <p:nvSpPr>
          <p:cNvPr id="5" name="Footer Placeholder 4"/>
          <p:cNvSpPr>
            <a:spLocks noGrp="1"/>
          </p:cNvSpPr>
          <p:nvPr>
            <p:ph type="ftr" sz="quarter" idx="11"/>
          </p:nvPr>
        </p:nvSpPr>
        <p:spPr/>
        <p:txBody>
          <a:bodyPr/>
          <a:lstStyle/>
          <a:p>
            <a:r>
              <a:rPr lang="en-US" smtClean="0"/>
              <a:t>Version 1.0  Copyright 2013.  University of Pittsburgh.  All Rights Reserved.</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B45B32-11CC-4BF6-A748-C8E9947AD175}" type="datetime1">
              <a:rPr lang="en-US" smtClean="0"/>
              <a:t>1/13/2015</a:t>
            </a:fld>
            <a:endParaRPr lang="en-US"/>
          </a:p>
        </p:txBody>
      </p:sp>
      <p:sp>
        <p:nvSpPr>
          <p:cNvPr id="6" name="Footer Placeholder 5"/>
          <p:cNvSpPr>
            <a:spLocks noGrp="1"/>
          </p:cNvSpPr>
          <p:nvPr>
            <p:ph type="ftr" sz="quarter" idx="11"/>
          </p:nvPr>
        </p:nvSpPr>
        <p:spPr/>
        <p:txBody>
          <a:bodyPr/>
          <a:lstStyle/>
          <a:p>
            <a:r>
              <a:rPr lang="en-US" smtClean="0"/>
              <a:t>Version 1.0  Copyright 2013.  University of Pittsburgh.  All Rights Reserved.</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8F005B-AE88-4A4D-9A1E-6CC1E4EB0F39}" type="datetime1">
              <a:rPr lang="en-US" smtClean="0"/>
              <a:t>1/13/2015</a:t>
            </a:fld>
            <a:endParaRPr lang="en-US"/>
          </a:p>
        </p:txBody>
      </p:sp>
      <p:sp>
        <p:nvSpPr>
          <p:cNvPr id="8" name="Footer Placeholder 7"/>
          <p:cNvSpPr>
            <a:spLocks noGrp="1"/>
          </p:cNvSpPr>
          <p:nvPr>
            <p:ph type="ftr" sz="quarter" idx="11"/>
          </p:nvPr>
        </p:nvSpPr>
        <p:spPr/>
        <p:txBody>
          <a:bodyPr/>
          <a:lstStyle/>
          <a:p>
            <a:r>
              <a:rPr lang="en-US" smtClean="0"/>
              <a:t>Version 1.0  Copyright 2013.  University of Pittsburgh.  All Rights Reserved.</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D889D5-0F80-4CA8-9374-C26AF61FAB8A}" type="datetime1">
              <a:rPr lang="en-US" smtClean="0"/>
              <a:t>1/13/2015</a:t>
            </a:fld>
            <a:endParaRPr lang="en-US"/>
          </a:p>
        </p:txBody>
      </p:sp>
      <p:sp>
        <p:nvSpPr>
          <p:cNvPr id="4" name="Footer Placeholder 3"/>
          <p:cNvSpPr>
            <a:spLocks noGrp="1"/>
          </p:cNvSpPr>
          <p:nvPr>
            <p:ph type="ftr" sz="quarter" idx="11"/>
          </p:nvPr>
        </p:nvSpPr>
        <p:spPr/>
        <p:txBody>
          <a:bodyPr/>
          <a:lstStyle/>
          <a:p>
            <a:r>
              <a:rPr lang="en-US" smtClean="0"/>
              <a:t>Version 1.0  Copyright 2013.  University of Pittsburgh.  All Rights Reserved.</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9A35E-C497-40C3-89F1-D8E5B9B09441}" type="datetime1">
              <a:rPr lang="en-US" smtClean="0"/>
              <a:t>1/13/2015</a:t>
            </a:fld>
            <a:endParaRPr lang="en-US"/>
          </a:p>
        </p:txBody>
      </p:sp>
      <p:sp>
        <p:nvSpPr>
          <p:cNvPr id="3" name="Footer Placeholder 2"/>
          <p:cNvSpPr>
            <a:spLocks noGrp="1"/>
          </p:cNvSpPr>
          <p:nvPr>
            <p:ph type="ftr" sz="quarter" idx="11"/>
          </p:nvPr>
        </p:nvSpPr>
        <p:spPr/>
        <p:txBody>
          <a:bodyPr/>
          <a:lstStyle/>
          <a:p>
            <a:r>
              <a:rPr lang="en-US" smtClean="0"/>
              <a:t>Version 1.0  Copyright 2013.  University of Pittsburgh.  All Rights Reserved.</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5D253-7BE4-423C-9161-B57128E9FE51}" type="datetime1">
              <a:rPr lang="en-US" smtClean="0"/>
              <a:t>1/13/2015</a:t>
            </a:fld>
            <a:endParaRPr lang="en-US"/>
          </a:p>
        </p:txBody>
      </p:sp>
      <p:sp>
        <p:nvSpPr>
          <p:cNvPr id="6" name="Footer Placeholder 5"/>
          <p:cNvSpPr>
            <a:spLocks noGrp="1"/>
          </p:cNvSpPr>
          <p:nvPr>
            <p:ph type="ftr" sz="quarter" idx="11"/>
          </p:nvPr>
        </p:nvSpPr>
        <p:spPr/>
        <p:txBody>
          <a:bodyPr/>
          <a:lstStyle/>
          <a:p>
            <a:r>
              <a:rPr lang="en-US" smtClean="0"/>
              <a:t>Version 1.0  Copyright 2013.  University of Pittsburgh.  All Rights Reserved.</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C9B2B30-9A61-461F-BBFB-800B1E68CD53}" type="datetime1">
              <a:rPr lang="en-US" smtClean="0"/>
              <a:t>1/13/2015</a:t>
            </a:fld>
            <a:endParaRPr lang="en-US"/>
          </a:p>
        </p:txBody>
      </p:sp>
      <p:sp>
        <p:nvSpPr>
          <p:cNvPr id="9" name="Slide Number Placeholder 8"/>
          <p:cNvSpPr>
            <a:spLocks noGrp="1"/>
          </p:cNvSpPr>
          <p:nvPr>
            <p:ph type="sldNum" sz="quarter" idx="11"/>
          </p:nvPr>
        </p:nvSpPr>
        <p:spPr/>
        <p:txBody>
          <a:bodyPr/>
          <a:lstStyle/>
          <a:p>
            <a:fld id="{BA9B540C-44DA-4F69-89C9-7C84606640D3}"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Version 1.0  Copyright 2013.  University of Pittsburgh.  All Rights Reserved.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A9B540C-44DA-4F69-89C9-7C84606640D3}"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dirty="0" smtClean="0"/>
              <a:t>Version 1.0  Copyright 2013.  University of Pittsburgh.  All Rights Reserved.</a:t>
            </a: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A045802-1DC6-4BB8-96E0-3D5C97598EBE}" type="datetime1">
              <a:rPr lang="en-US" smtClean="0"/>
              <a:t>1/13/2015</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rb.pitt.edu/default.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hhs.gov/ohrp/humansubjects/index.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irb.pitt.edu/" TargetMode="External"/><Relationship Id="rId4" Type="http://schemas.openxmlformats.org/officeDocument/2006/relationships/hyperlink" Target="https://www.citiprogram.org/default.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4" name="Rectangle 8"/>
          <p:cNvSpPr>
            <a:spLocks noGrp="1" noChangeArrowheads="1"/>
          </p:cNvSpPr>
          <p:nvPr>
            <p:ph type="ctrTitle"/>
          </p:nvPr>
        </p:nvSpPr>
        <p:spPr>
          <a:xfrm>
            <a:off x="228600" y="457200"/>
            <a:ext cx="8001000" cy="1981200"/>
          </a:xfrm>
        </p:spPr>
        <p:txBody>
          <a:bodyPr/>
          <a:lstStyle/>
          <a:p>
            <a:pPr algn="ctr">
              <a:defRPr/>
            </a:pPr>
            <a:r>
              <a:rPr lang="en-US" sz="4800" b="1" dirty="0" smtClean="0">
                <a:solidFill>
                  <a:schemeClr val="tx1"/>
                </a:solidFill>
              </a:rPr>
              <a:t>The Importance &amp; Value of</a:t>
            </a:r>
            <a:br>
              <a:rPr lang="en-US" sz="4800" b="1" dirty="0" smtClean="0">
                <a:solidFill>
                  <a:schemeClr val="tx1"/>
                </a:solidFill>
              </a:rPr>
            </a:br>
            <a:r>
              <a:rPr lang="en-US" sz="4800" b="1" dirty="0" smtClean="0">
                <a:solidFill>
                  <a:schemeClr val="tx1"/>
                </a:solidFill>
              </a:rPr>
              <a:t>Good Research Ethics</a:t>
            </a:r>
            <a:r>
              <a:rPr lang="en-US" sz="4000" b="1" dirty="0" smtClean="0">
                <a:solidFill>
                  <a:schemeClr val="tx1"/>
                </a:solidFill>
              </a:rPr>
              <a:t/>
            </a:r>
            <a:br>
              <a:rPr lang="en-US" sz="4000" b="1" dirty="0" smtClean="0">
                <a:solidFill>
                  <a:schemeClr val="tx1"/>
                </a:solidFill>
              </a:rPr>
            </a:br>
            <a:endParaRPr lang="en-US" sz="4000" dirty="0" smtClean="0">
              <a:solidFill>
                <a:schemeClr val="tx1"/>
              </a:solidFill>
            </a:endParaRPr>
          </a:p>
        </p:txBody>
      </p:sp>
      <p:sp>
        <p:nvSpPr>
          <p:cNvPr id="4102" name="Rectangle 6"/>
          <p:cNvSpPr>
            <a:spLocks noGrp="1" noChangeArrowheads="1"/>
          </p:cNvSpPr>
          <p:nvPr>
            <p:ph type="subTitle" idx="1"/>
          </p:nvPr>
        </p:nvSpPr>
        <p:spPr>
          <a:xfrm>
            <a:off x="304800" y="2286000"/>
            <a:ext cx="8001000" cy="2743200"/>
          </a:xfrm>
        </p:spPr>
        <p:txBody>
          <a:bodyPr>
            <a:normAutofit fontScale="40000" lnSpcReduction="20000"/>
          </a:bodyPr>
          <a:lstStyle/>
          <a:p>
            <a:pPr>
              <a:defRPr/>
            </a:pPr>
            <a:endParaRPr lang="en-US" sz="2400" b="1" i="1" dirty="0" smtClean="0"/>
          </a:p>
          <a:p>
            <a:pPr>
              <a:defRPr/>
            </a:pPr>
            <a:r>
              <a:rPr lang="en-US" sz="7000" b="1" dirty="0" smtClean="0"/>
              <a:t>Community Partner Research Ethics Training and Certification</a:t>
            </a:r>
          </a:p>
          <a:p>
            <a:pPr>
              <a:defRPr/>
            </a:pPr>
            <a:endParaRPr lang="en-US" sz="7000" b="1" i="1" dirty="0" smtClean="0"/>
          </a:p>
          <a:p>
            <a:pPr>
              <a:defRPr/>
            </a:pPr>
            <a:r>
              <a:rPr lang="en-US" sz="7000" b="1" i="1" dirty="0" smtClean="0"/>
              <a:t>University of Pittsburgh</a:t>
            </a:r>
          </a:p>
          <a:p>
            <a:pPr>
              <a:defRPr/>
            </a:pPr>
            <a:r>
              <a:rPr lang="en-US" sz="7000" dirty="0"/>
              <a:t>Michael Yonas, Elizabeth Miller, Maria Catrina </a:t>
            </a:r>
            <a:r>
              <a:rPr lang="en-US" sz="7000" dirty="0" smtClean="0"/>
              <a:t>D. Jaime and </a:t>
            </a:r>
            <a:r>
              <a:rPr lang="en-US" sz="7000" dirty="0"/>
              <a:t>Shannon </a:t>
            </a:r>
            <a:r>
              <a:rPr lang="en-US" sz="7000" dirty="0" smtClean="0"/>
              <a:t>Valenti</a:t>
            </a:r>
            <a:endParaRPr lang="en-US" sz="7000" dirty="0"/>
          </a:p>
        </p:txBody>
      </p:sp>
      <p:pic>
        <p:nvPicPr>
          <p:cNvPr id="8" name="Picture 7" descr="C:\Users\Lisa Guizzetti\Documents\Logo's\PARTners_logo.jpg"/>
          <p:cNvPicPr/>
          <p:nvPr/>
        </p:nvPicPr>
        <p:blipFill>
          <a:blip r:embed="rId3" cstate="print"/>
          <a:srcRect/>
          <a:stretch>
            <a:fillRect/>
          </a:stretch>
        </p:blipFill>
        <p:spPr bwMode="auto">
          <a:xfrm>
            <a:off x="228600" y="5257801"/>
            <a:ext cx="3352800" cy="533400"/>
          </a:xfrm>
          <a:prstGeom prst="rect">
            <a:avLst/>
          </a:prstGeom>
          <a:noFill/>
          <a:ln w="9525">
            <a:noFill/>
            <a:miter lim="800000"/>
            <a:headEnd/>
            <a:tailEnd/>
          </a:ln>
        </p:spPr>
      </p:pic>
      <p:pic>
        <p:nvPicPr>
          <p:cNvPr id="9" name="Picture 8" descr="C:\Users\Lisa Guizzetti\Documents\Logo's\ctsi_color 72dpi.jpg"/>
          <p:cNvPicPr/>
          <p:nvPr/>
        </p:nvPicPr>
        <p:blipFill>
          <a:blip r:embed="rId4"/>
          <a:srcRect/>
          <a:stretch>
            <a:fillRect/>
          </a:stretch>
        </p:blipFill>
        <p:spPr bwMode="auto">
          <a:xfrm>
            <a:off x="3810000" y="5248275"/>
            <a:ext cx="4495800" cy="619125"/>
          </a:xfrm>
          <a:prstGeom prst="rect">
            <a:avLst/>
          </a:prstGeom>
          <a:noFill/>
          <a:ln w="9525">
            <a:noFill/>
            <a:miter lim="800000"/>
            <a:headEnd/>
            <a:tailEnd/>
          </a:ln>
        </p:spPr>
      </p:pic>
      <p:sp>
        <p:nvSpPr>
          <p:cNvPr id="7" name="Rectangle 6"/>
          <p:cNvSpPr txBox="1">
            <a:spLocks noChangeArrowheads="1"/>
          </p:cNvSpPr>
          <p:nvPr/>
        </p:nvSpPr>
        <p:spPr>
          <a:xfrm>
            <a:off x="3657600" y="5943600"/>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
        <p:nvSpPr>
          <p:cNvPr id="10" name="Rectangle 6"/>
          <p:cNvSpPr txBox="1">
            <a:spLocks noChangeArrowheads="1"/>
          </p:cNvSpPr>
          <p:nvPr/>
        </p:nvSpPr>
        <p:spPr>
          <a:xfrm>
            <a:off x="152400" y="4038600"/>
            <a:ext cx="8915400" cy="838200"/>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endParaRPr lang="en-US" sz="1400" b="1" dirty="0" smtClean="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595688" y="5029200"/>
            <a:ext cx="1952625" cy="457200"/>
          </a:xfrm>
          <a:prstGeom prst="rect">
            <a:avLst/>
          </a:prstGeom>
          <a:noFill/>
          <a:ln w="12700">
            <a:noFill/>
            <a:miter lim="800000"/>
            <a:headEnd/>
            <a:tailEnd/>
          </a:ln>
        </p:spPr>
        <p:txBody>
          <a:bodyPr wrap="none" anchor="ctr"/>
          <a:lstStyle/>
          <a:p>
            <a:endParaRPr lang="en-US"/>
          </a:p>
        </p:txBody>
      </p:sp>
      <p:sp>
        <p:nvSpPr>
          <p:cNvPr id="4104" name="Rectangle 8"/>
          <p:cNvSpPr>
            <a:spLocks noGrp="1" noChangeArrowheads="1"/>
          </p:cNvSpPr>
          <p:nvPr>
            <p:ph type="ctrTitle"/>
          </p:nvPr>
        </p:nvSpPr>
        <p:spPr>
          <a:xfrm>
            <a:off x="304800" y="228600"/>
            <a:ext cx="8001000" cy="1219200"/>
          </a:xfrm>
        </p:spPr>
        <p:txBody>
          <a:bodyPr/>
          <a:lstStyle/>
          <a:p>
            <a:pPr>
              <a:defRPr/>
            </a:pPr>
            <a:r>
              <a:rPr lang="en-US" sz="4000" b="1" dirty="0">
                <a:solidFill>
                  <a:schemeClr val="tx2">
                    <a:lumMod val="50000"/>
                  </a:schemeClr>
                </a:solidFill>
              </a:rPr>
              <a:t>Scenario 2</a:t>
            </a:r>
          </a:p>
        </p:txBody>
      </p:sp>
      <p:sp>
        <p:nvSpPr>
          <p:cNvPr id="4102" name="Rectangle 6"/>
          <p:cNvSpPr>
            <a:spLocks noGrp="1" noChangeArrowheads="1"/>
          </p:cNvSpPr>
          <p:nvPr>
            <p:ph type="subTitle" idx="1"/>
          </p:nvPr>
        </p:nvSpPr>
        <p:spPr>
          <a:xfrm>
            <a:off x="152400" y="1524000"/>
            <a:ext cx="8077200" cy="5257800"/>
          </a:xfrm>
        </p:spPr>
        <p:txBody>
          <a:bodyPr>
            <a:normAutofit/>
          </a:bodyPr>
          <a:lstStyle/>
          <a:p>
            <a:pPr algn="ctr" defTabSz="930585">
              <a:defRPr/>
            </a:pPr>
            <a:r>
              <a:rPr lang="en-US" sz="4800" dirty="0" smtClean="0">
                <a:solidFill>
                  <a:schemeClr val="tx2">
                    <a:lumMod val="50000"/>
                  </a:schemeClr>
                </a:solidFill>
              </a:rPr>
              <a:t>In high school setting a violence prevention research project was recruiting male athletes grades 9</a:t>
            </a:r>
            <a:r>
              <a:rPr lang="en-US" sz="4800" baseline="30000" dirty="0" smtClean="0">
                <a:solidFill>
                  <a:schemeClr val="tx2">
                    <a:lumMod val="50000"/>
                  </a:schemeClr>
                </a:solidFill>
              </a:rPr>
              <a:t>th</a:t>
            </a:r>
            <a:r>
              <a:rPr lang="en-US" sz="4800" dirty="0" smtClean="0">
                <a:solidFill>
                  <a:schemeClr val="tx2">
                    <a:lumMod val="50000"/>
                  </a:schemeClr>
                </a:solidFill>
              </a:rPr>
              <a:t>-12</a:t>
            </a:r>
            <a:r>
              <a:rPr lang="en-US" sz="4800" baseline="30000" dirty="0" smtClean="0">
                <a:solidFill>
                  <a:schemeClr val="tx2">
                    <a:lumMod val="50000"/>
                  </a:schemeClr>
                </a:solidFill>
              </a:rPr>
              <a:t>th</a:t>
            </a:r>
            <a:endParaRPr lang="en-US" sz="3200" dirty="0" smtClean="0">
              <a:solidFill>
                <a:srgbClr val="000000"/>
              </a:solidFill>
              <a:effectLst/>
            </a:endParaRPr>
          </a:p>
        </p:txBody>
      </p:sp>
      <p:sp>
        <p:nvSpPr>
          <p:cNvPr id="8"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31962178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595688" y="5029200"/>
            <a:ext cx="1952625" cy="457200"/>
          </a:xfrm>
          <a:prstGeom prst="rect">
            <a:avLst/>
          </a:prstGeom>
          <a:noFill/>
          <a:ln w="12700">
            <a:noFill/>
            <a:miter lim="800000"/>
            <a:headEnd/>
            <a:tailEnd/>
          </a:ln>
        </p:spPr>
        <p:txBody>
          <a:bodyPr wrap="none" anchor="ctr"/>
          <a:lstStyle/>
          <a:p>
            <a:endParaRPr lang="en-US"/>
          </a:p>
        </p:txBody>
      </p:sp>
      <p:sp>
        <p:nvSpPr>
          <p:cNvPr id="4104" name="Rectangle 8"/>
          <p:cNvSpPr>
            <a:spLocks noGrp="1" noChangeArrowheads="1"/>
          </p:cNvSpPr>
          <p:nvPr>
            <p:ph type="ctrTitle"/>
          </p:nvPr>
        </p:nvSpPr>
        <p:spPr>
          <a:xfrm>
            <a:off x="419100" y="228600"/>
            <a:ext cx="7734300" cy="1219200"/>
          </a:xfrm>
        </p:spPr>
        <p:txBody>
          <a:bodyPr/>
          <a:lstStyle/>
          <a:p>
            <a:pPr>
              <a:defRPr/>
            </a:pPr>
            <a:r>
              <a:rPr lang="en-US" sz="4000" b="1" dirty="0">
                <a:solidFill>
                  <a:schemeClr val="tx2">
                    <a:lumMod val="50000"/>
                  </a:schemeClr>
                </a:solidFill>
              </a:rPr>
              <a:t>What Does Good </a:t>
            </a:r>
            <a:r>
              <a:rPr lang="en-US" sz="4000" b="1" dirty="0" smtClean="0">
                <a:solidFill>
                  <a:schemeClr val="tx2">
                    <a:lumMod val="50000"/>
                  </a:schemeClr>
                </a:solidFill>
              </a:rPr>
              <a:t>Ethical Research </a:t>
            </a:r>
            <a:r>
              <a:rPr lang="en-US" sz="4000" b="1" dirty="0">
                <a:solidFill>
                  <a:schemeClr val="tx2">
                    <a:lumMod val="50000"/>
                  </a:schemeClr>
                </a:solidFill>
              </a:rPr>
              <a:t>Look Like?</a:t>
            </a:r>
            <a:endParaRPr lang="en-US" sz="4000" dirty="0" smtClean="0">
              <a:solidFill>
                <a:schemeClr val="tx2">
                  <a:lumMod val="50000"/>
                </a:schemeClr>
              </a:solidFill>
            </a:endParaRPr>
          </a:p>
        </p:txBody>
      </p:sp>
      <p:sp>
        <p:nvSpPr>
          <p:cNvPr id="4102" name="Rectangle 6"/>
          <p:cNvSpPr>
            <a:spLocks noGrp="1" noChangeArrowheads="1"/>
          </p:cNvSpPr>
          <p:nvPr>
            <p:ph type="subTitle" idx="1"/>
          </p:nvPr>
        </p:nvSpPr>
        <p:spPr>
          <a:xfrm>
            <a:off x="304800" y="1524000"/>
            <a:ext cx="8001000" cy="5105400"/>
          </a:xfrm>
        </p:spPr>
        <p:txBody>
          <a:bodyPr>
            <a:normAutofit/>
          </a:bodyPr>
          <a:lstStyle/>
          <a:p>
            <a:pPr marL="571500" indent="-571500" algn="l">
              <a:defRPr/>
            </a:pPr>
            <a:r>
              <a:rPr lang="en-US" sz="3200" dirty="0" smtClean="0">
                <a:solidFill>
                  <a:schemeClr val="tx2">
                    <a:lumMod val="50000"/>
                  </a:schemeClr>
                </a:solidFill>
                <a:effectLst/>
              </a:rPr>
              <a:t>Scenario 2:</a:t>
            </a:r>
          </a:p>
          <a:p>
            <a:pPr marL="571500" indent="-571500" algn="l">
              <a:buFont typeface="Arial" pitchFamily="34" charset="0"/>
              <a:buChar char="•"/>
              <a:defRPr/>
            </a:pPr>
            <a:r>
              <a:rPr lang="en-US" sz="3200" b="1" dirty="0" smtClean="0">
                <a:solidFill>
                  <a:schemeClr val="tx2">
                    <a:lumMod val="50000"/>
                  </a:schemeClr>
                </a:solidFill>
                <a:effectLst/>
              </a:rPr>
              <a:t>Participant</a:t>
            </a:r>
            <a:r>
              <a:rPr lang="en-US" sz="3200" dirty="0" smtClean="0">
                <a:solidFill>
                  <a:schemeClr val="tx2">
                    <a:lumMod val="50000"/>
                  </a:schemeClr>
                </a:solidFill>
                <a:effectLst/>
              </a:rPr>
              <a:t> – High School Male Athlete</a:t>
            </a:r>
          </a:p>
          <a:p>
            <a:pPr marL="571500" indent="-571500" algn="l">
              <a:buFont typeface="Arial" pitchFamily="34" charset="0"/>
              <a:buChar char="•"/>
              <a:defRPr/>
            </a:pPr>
            <a:r>
              <a:rPr lang="en-US" sz="3200" b="1" dirty="0" smtClean="0">
                <a:solidFill>
                  <a:schemeClr val="tx2">
                    <a:lumMod val="50000"/>
                  </a:schemeClr>
                </a:solidFill>
                <a:effectLst/>
              </a:rPr>
              <a:t>Research Staff </a:t>
            </a:r>
            <a:r>
              <a:rPr lang="en-US" sz="3200" dirty="0" smtClean="0">
                <a:solidFill>
                  <a:schemeClr val="tx2">
                    <a:lumMod val="50000"/>
                  </a:schemeClr>
                </a:solidFill>
                <a:effectLst/>
              </a:rPr>
              <a:t>– Worked in community based research projects</a:t>
            </a:r>
          </a:p>
          <a:p>
            <a:pPr marL="571500" indent="-571500" algn="l">
              <a:buFont typeface="Arial" pitchFamily="34" charset="0"/>
              <a:buChar char="•"/>
              <a:defRPr/>
            </a:pPr>
            <a:r>
              <a:rPr lang="en-US" sz="3200" b="1" dirty="0" smtClean="0">
                <a:solidFill>
                  <a:schemeClr val="tx2">
                    <a:lumMod val="50000"/>
                  </a:schemeClr>
                </a:solidFill>
                <a:effectLst/>
              </a:rPr>
              <a:t>Outcome</a:t>
            </a:r>
            <a:r>
              <a:rPr lang="en-US" sz="3200" dirty="0" smtClean="0">
                <a:solidFill>
                  <a:schemeClr val="tx2">
                    <a:lumMod val="50000"/>
                  </a:schemeClr>
                </a:solidFill>
                <a:effectLst/>
              </a:rPr>
              <a:t> – Staff addressed parent’s concerns and developed an open, honest and comfortable relationship with parent and participant</a:t>
            </a:r>
          </a:p>
        </p:txBody>
      </p:sp>
      <p:sp>
        <p:nvSpPr>
          <p:cNvPr id="8"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74738173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595688" y="5029200"/>
            <a:ext cx="1952625" cy="457200"/>
          </a:xfrm>
          <a:prstGeom prst="rect">
            <a:avLst/>
          </a:prstGeom>
          <a:noFill/>
          <a:ln w="12700">
            <a:noFill/>
            <a:miter lim="800000"/>
            <a:headEnd/>
            <a:tailEnd/>
          </a:ln>
        </p:spPr>
        <p:txBody>
          <a:bodyPr wrap="none" anchor="ctr"/>
          <a:lstStyle/>
          <a:p>
            <a:endParaRPr lang="en-US"/>
          </a:p>
        </p:txBody>
      </p:sp>
      <p:sp>
        <p:nvSpPr>
          <p:cNvPr id="4104" name="Rectangle 8"/>
          <p:cNvSpPr>
            <a:spLocks noGrp="1" noChangeArrowheads="1"/>
          </p:cNvSpPr>
          <p:nvPr>
            <p:ph type="ctrTitle"/>
          </p:nvPr>
        </p:nvSpPr>
        <p:spPr>
          <a:xfrm>
            <a:off x="304800" y="228600"/>
            <a:ext cx="8001000" cy="1219200"/>
          </a:xfrm>
        </p:spPr>
        <p:txBody>
          <a:bodyPr/>
          <a:lstStyle/>
          <a:p>
            <a:pPr>
              <a:defRPr/>
            </a:pPr>
            <a:r>
              <a:rPr lang="en-US" sz="4000" b="1" dirty="0">
                <a:solidFill>
                  <a:schemeClr val="tx2">
                    <a:lumMod val="50000"/>
                  </a:schemeClr>
                </a:solidFill>
              </a:rPr>
              <a:t>Identify Good Research Ethics </a:t>
            </a:r>
            <a:r>
              <a:rPr lang="en-US" sz="4000" b="1" dirty="0" smtClean="0">
                <a:solidFill>
                  <a:schemeClr val="tx2">
                    <a:lumMod val="50000"/>
                  </a:schemeClr>
                </a:solidFill>
              </a:rPr>
              <a:t>Principles Used</a:t>
            </a:r>
            <a:endParaRPr lang="en-US" sz="4000" dirty="0" smtClean="0">
              <a:solidFill>
                <a:schemeClr val="tx2">
                  <a:lumMod val="50000"/>
                </a:schemeClr>
              </a:solidFill>
            </a:endParaRPr>
          </a:p>
        </p:txBody>
      </p:sp>
      <p:sp>
        <p:nvSpPr>
          <p:cNvPr id="4102" name="Rectangle 6"/>
          <p:cNvSpPr>
            <a:spLocks noGrp="1" noChangeArrowheads="1"/>
          </p:cNvSpPr>
          <p:nvPr>
            <p:ph type="subTitle" idx="1"/>
          </p:nvPr>
        </p:nvSpPr>
        <p:spPr>
          <a:xfrm>
            <a:off x="152400" y="1524000"/>
            <a:ext cx="8153400" cy="4953000"/>
          </a:xfrm>
        </p:spPr>
        <p:txBody>
          <a:bodyPr>
            <a:normAutofit/>
          </a:bodyPr>
          <a:lstStyle/>
          <a:p>
            <a:pPr marL="571500" indent="-571500" algn="l">
              <a:defRPr/>
            </a:pPr>
            <a:r>
              <a:rPr lang="en-US" sz="3200" b="1" dirty="0" smtClean="0">
                <a:solidFill>
                  <a:schemeClr val="tx2">
                    <a:lumMod val="50000"/>
                  </a:schemeClr>
                </a:solidFill>
                <a:effectLst/>
              </a:rPr>
              <a:t>Research staff </a:t>
            </a:r>
            <a:r>
              <a:rPr lang="en-US" sz="3200" dirty="0" smtClean="0">
                <a:solidFill>
                  <a:schemeClr val="tx2">
                    <a:lumMod val="50000"/>
                  </a:schemeClr>
                </a:solidFill>
                <a:effectLst/>
              </a:rPr>
              <a:t>…….</a:t>
            </a:r>
          </a:p>
          <a:p>
            <a:pPr marL="571500" indent="-571500" algn="l">
              <a:buFont typeface="Arial" pitchFamily="34" charset="0"/>
              <a:buChar char="•"/>
              <a:defRPr/>
            </a:pPr>
            <a:r>
              <a:rPr lang="en-US" sz="3200" dirty="0" smtClean="0">
                <a:solidFill>
                  <a:schemeClr val="tx2">
                    <a:lumMod val="50000"/>
                  </a:schemeClr>
                </a:solidFill>
                <a:effectLst/>
              </a:rPr>
              <a:t>Consent process was conducted properly with </a:t>
            </a:r>
            <a:r>
              <a:rPr lang="en-US" sz="3200" dirty="0" smtClean="0">
                <a:solidFill>
                  <a:schemeClr val="tx2">
                    <a:lumMod val="50000"/>
                  </a:schemeClr>
                </a:solidFill>
              </a:rPr>
              <a:t>participant </a:t>
            </a:r>
            <a:r>
              <a:rPr lang="en-US" sz="3200" dirty="0" smtClean="0">
                <a:solidFill>
                  <a:schemeClr val="tx2">
                    <a:lumMod val="50000"/>
                  </a:schemeClr>
                </a:solidFill>
                <a:effectLst/>
              </a:rPr>
              <a:t>and parent</a:t>
            </a:r>
          </a:p>
          <a:p>
            <a:pPr marL="571500" indent="-571500" algn="l">
              <a:buFont typeface="Arial" pitchFamily="34" charset="0"/>
              <a:buChar char="•"/>
              <a:defRPr/>
            </a:pPr>
            <a:r>
              <a:rPr lang="en-US" sz="3200" dirty="0" smtClean="0">
                <a:solidFill>
                  <a:schemeClr val="tx2">
                    <a:lumMod val="50000"/>
                  </a:schemeClr>
                </a:solidFill>
                <a:effectLst/>
              </a:rPr>
              <a:t>Promptly followed up with parent’s concerns</a:t>
            </a:r>
          </a:p>
          <a:p>
            <a:pPr marL="571500" indent="-571500" algn="l">
              <a:buFont typeface="Arial" pitchFamily="34" charset="0"/>
              <a:buChar char="•"/>
              <a:defRPr/>
            </a:pPr>
            <a:r>
              <a:rPr lang="en-US" sz="3200" dirty="0" smtClean="0">
                <a:solidFill>
                  <a:schemeClr val="tx2">
                    <a:lumMod val="50000"/>
                  </a:schemeClr>
                </a:solidFill>
                <a:effectLst/>
              </a:rPr>
              <a:t>Provided support regarding non-study related concerns</a:t>
            </a:r>
          </a:p>
        </p:txBody>
      </p:sp>
      <p:sp>
        <p:nvSpPr>
          <p:cNvPr id="8"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7473817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595688" y="5029200"/>
            <a:ext cx="1952625" cy="457200"/>
          </a:xfrm>
          <a:prstGeom prst="rect">
            <a:avLst/>
          </a:prstGeom>
          <a:noFill/>
          <a:ln w="12700">
            <a:noFill/>
            <a:miter lim="800000"/>
            <a:headEnd/>
            <a:tailEnd/>
          </a:ln>
        </p:spPr>
        <p:txBody>
          <a:bodyPr wrap="none" anchor="ctr"/>
          <a:lstStyle/>
          <a:p>
            <a:endParaRPr lang="en-US"/>
          </a:p>
        </p:txBody>
      </p:sp>
      <p:sp>
        <p:nvSpPr>
          <p:cNvPr id="4104" name="Rectangle 8"/>
          <p:cNvSpPr>
            <a:spLocks noGrp="1" noChangeArrowheads="1"/>
          </p:cNvSpPr>
          <p:nvPr>
            <p:ph type="ctrTitle"/>
          </p:nvPr>
        </p:nvSpPr>
        <p:spPr>
          <a:xfrm>
            <a:off x="304800" y="228600"/>
            <a:ext cx="8001000" cy="1219200"/>
          </a:xfrm>
        </p:spPr>
        <p:txBody>
          <a:bodyPr/>
          <a:lstStyle/>
          <a:p>
            <a:pPr>
              <a:defRPr/>
            </a:pPr>
            <a:r>
              <a:rPr lang="en-US" sz="4000" b="1" dirty="0">
                <a:solidFill>
                  <a:schemeClr val="tx2">
                    <a:lumMod val="50000"/>
                  </a:schemeClr>
                </a:solidFill>
              </a:rPr>
              <a:t>Scenario </a:t>
            </a:r>
            <a:r>
              <a:rPr lang="en-US" sz="4000" b="1" dirty="0" smtClean="0">
                <a:solidFill>
                  <a:schemeClr val="tx2">
                    <a:lumMod val="50000"/>
                  </a:schemeClr>
                </a:solidFill>
              </a:rPr>
              <a:t>3</a:t>
            </a:r>
            <a:endParaRPr lang="en-US" sz="4000" b="1" dirty="0">
              <a:solidFill>
                <a:schemeClr val="tx2">
                  <a:lumMod val="50000"/>
                </a:schemeClr>
              </a:solidFill>
            </a:endParaRPr>
          </a:p>
        </p:txBody>
      </p:sp>
      <p:sp>
        <p:nvSpPr>
          <p:cNvPr id="4102" name="Rectangle 6"/>
          <p:cNvSpPr>
            <a:spLocks noGrp="1" noChangeArrowheads="1"/>
          </p:cNvSpPr>
          <p:nvPr>
            <p:ph type="subTitle" idx="1"/>
          </p:nvPr>
        </p:nvSpPr>
        <p:spPr>
          <a:xfrm>
            <a:off x="152400" y="1524000"/>
            <a:ext cx="8077200" cy="5257800"/>
          </a:xfrm>
        </p:spPr>
        <p:txBody>
          <a:bodyPr>
            <a:normAutofit/>
          </a:bodyPr>
          <a:lstStyle/>
          <a:p>
            <a:pPr algn="ctr" defTabSz="930585">
              <a:defRPr/>
            </a:pPr>
            <a:r>
              <a:rPr lang="en-US" sz="4800" dirty="0" smtClean="0">
                <a:solidFill>
                  <a:schemeClr val="tx2">
                    <a:lumMod val="50000"/>
                  </a:schemeClr>
                </a:solidFill>
              </a:rPr>
              <a:t>At the Veterans Affairs (VA) </a:t>
            </a:r>
            <a:r>
              <a:rPr lang="en-US" sz="4800" dirty="0">
                <a:solidFill>
                  <a:schemeClr val="tx2">
                    <a:lumMod val="50000"/>
                  </a:schemeClr>
                </a:solidFill>
              </a:rPr>
              <a:t>H</a:t>
            </a:r>
            <a:r>
              <a:rPr lang="en-US" sz="4800" dirty="0" smtClean="0">
                <a:solidFill>
                  <a:schemeClr val="tx2">
                    <a:lumMod val="50000"/>
                  </a:schemeClr>
                </a:solidFill>
              </a:rPr>
              <a:t>ospital a research study was conducting a randomized trial with alcoholic liver disease patients</a:t>
            </a:r>
            <a:endParaRPr lang="en-US" sz="3200" dirty="0" smtClean="0">
              <a:solidFill>
                <a:srgbClr val="000000"/>
              </a:solidFill>
              <a:effectLst/>
            </a:endParaRPr>
          </a:p>
        </p:txBody>
      </p:sp>
      <p:sp>
        <p:nvSpPr>
          <p:cNvPr id="8"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32692396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595688" y="5029200"/>
            <a:ext cx="1952625" cy="457200"/>
          </a:xfrm>
          <a:prstGeom prst="rect">
            <a:avLst/>
          </a:prstGeom>
          <a:noFill/>
          <a:ln w="12700">
            <a:noFill/>
            <a:miter lim="800000"/>
            <a:headEnd/>
            <a:tailEnd/>
          </a:ln>
        </p:spPr>
        <p:txBody>
          <a:bodyPr wrap="none" anchor="ctr"/>
          <a:lstStyle/>
          <a:p>
            <a:endParaRPr lang="en-US"/>
          </a:p>
        </p:txBody>
      </p:sp>
      <p:sp>
        <p:nvSpPr>
          <p:cNvPr id="4104" name="Rectangle 8"/>
          <p:cNvSpPr>
            <a:spLocks noGrp="1" noChangeArrowheads="1"/>
          </p:cNvSpPr>
          <p:nvPr>
            <p:ph type="ctrTitle"/>
          </p:nvPr>
        </p:nvSpPr>
        <p:spPr>
          <a:xfrm>
            <a:off x="304800" y="228600"/>
            <a:ext cx="8001000" cy="1219200"/>
          </a:xfrm>
        </p:spPr>
        <p:txBody>
          <a:bodyPr/>
          <a:lstStyle/>
          <a:p>
            <a:pPr>
              <a:defRPr/>
            </a:pPr>
            <a:r>
              <a:rPr lang="en-US" sz="4000" b="1" dirty="0">
                <a:solidFill>
                  <a:schemeClr val="tx2">
                    <a:lumMod val="50000"/>
                  </a:schemeClr>
                </a:solidFill>
              </a:rPr>
              <a:t>What Does Good </a:t>
            </a:r>
            <a:r>
              <a:rPr lang="en-US" sz="4000" b="1" dirty="0" smtClean="0">
                <a:solidFill>
                  <a:schemeClr val="tx2">
                    <a:lumMod val="50000"/>
                  </a:schemeClr>
                </a:solidFill>
              </a:rPr>
              <a:t>Ethical Research </a:t>
            </a:r>
            <a:r>
              <a:rPr lang="en-US" sz="4000" b="1" dirty="0">
                <a:solidFill>
                  <a:schemeClr val="tx2">
                    <a:lumMod val="50000"/>
                  </a:schemeClr>
                </a:solidFill>
              </a:rPr>
              <a:t>Look Like?</a:t>
            </a:r>
            <a:endParaRPr lang="en-US" sz="4000" dirty="0" smtClean="0">
              <a:solidFill>
                <a:schemeClr val="tx2">
                  <a:lumMod val="50000"/>
                </a:schemeClr>
              </a:solidFill>
            </a:endParaRPr>
          </a:p>
        </p:txBody>
      </p:sp>
      <p:sp>
        <p:nvSpPr>
          <p:cNvPr id="4102" name="Rectangle 6"/>
          <p:cNvSpPr>
            <a:spLocks noGrp="1" noChangeArrowheads="1"/>
          </p:cNvSpPr>
          <p:nvPr>
            <p:ph type="subTitle" idx="1"/>
          </p:nvPr>
        </p:nvSpPr>
        <p:spPr>
          <a:xfrm>
            <a:off x="304800" y="1524000"/>
            <a:ext cx="7924800" cy="5105400"/>
          </a:xfrm>
        </p:spPr>
        <p:txBody>
          <a:bodyPr>
            <a:normAutofit/>
          </a:bodyPr>
          <a:lstStyle/>
          <a:p>
            <a:pPr marL="571500" indent="-571500" algn="l">
              <a:defRPr/>
            </a:pPr>
            <a:r>
              <a:rPr lang="en-US" sz="3200" dirty="0" smtClean="0">
                <a:solidFill>
                  <a:schemeClr val="tx2">
                    <a:lumMod val="50000"/>
                  </a:schemeClr>
                </a:solidFill>
                <a:effectLst/>
              </a:rPr>
              <a:t>Scenario 3:</a:t>
            </a:r>
          </a:p>
          <a:p>
            <a:pPr marL="571500" indent="-571500" algn="l">
              <a:buFont typeface="Arial" pitchFamily="34" charset="0"/>
              <a:buChar char="•"/>
              <a:defRPr/>
            </a:pPr>
            <a:r>
              <a:rPr lang="en-US" sz="3200" b="1" dirty="0" smtClean="0">
                <a:solidFill>
                  <a:schemeClr val="tx2">
                    <a:lumMod val="50000"/>
                  </a:schemeClr>
                </a:solidFill>
                <a:effectLst/>
              </a:rPr>
              <a:t>Participant</a:t>
            </a:r>
            <a:r>
              <a:rPr lang="en-US" sz="3200" dirty="0" smtClean="0">
                <a:solidFill>
                  <a:schemeClr val="tx2">
                    <a:lumMod val="50000"/>
                  </a:schemeClr>
                </a:solidFill>
                <a:effectLst/>
              </a:rPr>
              <a:t> – Alcoholic Liver Disease Patients </a:t>
            </a:r>
          </a:p>
          <a:p>
            <a:pPr marL="571500" indent="-571500" algn="l">
              <a:buFont typeface="Arial" pitchFamily="34" charset="0"/>
              <a:buChar char="•"/>
              <a:defRPr/>
            </a:pPr>
            <a:r>
              <a:rPr lang="en-US" sz="3200" b="1" dirty="0" smtClean="0">
                <a:solidFill>
                  <a:schemeClr val="tx2">
                    <a:lumMod val="50000"/>
                  </a:schemeClr>
                </a:solidFill>
                <a:effectLst/>
              </a:rPr>
              <a:t>Research Staff </a:t>
            </a:r>
            <a:r>
              <a:rPr lang="en-US" sz="3200" dirty="0" smtClean="0">
                <a:solidFill>
                  <a:schemeClr val="tx2">
                    <a:lumMod val="50000"/>
                  </a:schemeClr>
                </a:solidFill>
                <a:effectLst/>
              </a:rPr>
              <a:t>– Physician expertise in care and treatment</a:t>
            </a:r>
          </a:p>
          <a:p>
            <a:pPr marL="571500" indent="-571500">
              <a:buFont typeface="Arial" pitchFamily="34" charset="0"/>
              <a:buChar char="•"/>
              <a:defRPr/>
            </a:pPr>
            <a:r>
              <a:rPr lang="en-US" sz="3200" b="1" dirty="0" smtClean="0">
                <a:solidFill>
                  <a:schemeClr val="tx2">
                    <a:lumMod val="50000"/>
                  </a:schemeClr>
                </a:solidFill>
                <a:effectLst/>
              </a:rPr>
              <a:t>Outcome</a:t>
            </a:r>
            <a:r>
              <a:rPr lang="en-US" sz="3200" dirty="0" smtClean="0">
                <a:solidFill>
                  <a:schemeClr val="tx2">
                    <a:lumMod val="50000"/>
                  </a:schemeClr>
                </a:solidFill>
                <a:effectLst/>
              </a:rPr>
              <a:t> – </a:t>
            </a:r>
            <a:r>
              <a:rPr lang="en-US" sz="3200" dirty="0">
                <a:solidFill>
                  <a:schemeClr val="tx2">
                    <a:lumMod val="50000"/>
                  </a:schemeClr>
                </a:solidFill>
              </a:rPr>
              <a:t>Participant was connected with the study; care was provided to improve his health condition</a:t>
            </a:r>
            <a:endParaRPr lang="en-US" sz="3200" dirty="0" smtClean="0">
              <a:solidFill>
                <a:schemeClr val="tx2">
                  <a:lumMod val="50000"/>
                </a:schemeClr>
              </a:solidFill>
              <a:effectLst/>
            </a:endParaRPr>
          </a:p>
        </p:txBody>
      </p:sp>
      <p:sp>
        <p:nvSpPr>
          <p:cNvPr id="8"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7473817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595688" y="5029200"/>
            <a:ext cx="1952625" cy="457200"/>
          </a:xfrm>
          <a:prstGeom prst="rect">
            <a:avLst/>
          </a:prstGeom>
          <a:noFill/>
          <a:ln w="12700">
            <a:noFill/>
            <a:miter lim="800000"/>
            <a:headEnd/>
            <a:tailEnd/>
          </a:ln>
        </p:spPr>
        <p:txBody>
          <a:bodyPr wrap="none" anchor="ctr"/>
          <a:lstStyle/>
          <a:p>
            <a:endParaRPr lang="en-US"/>
          </a:p>
        </p:txBody>
      </p:sp>
      <p:sp>
        <p:nvSpPr>
          <p:cNvPr id="4104" name="Rectangle 8"/>
          <p:cNvSpPr>
            <a:spLocks noGrp="1" noChangeArrowheads="1"/>
          </p:cNvSpPr>
          <p:nvPr>
            <p:ph type="ctrTitle"/>
          </p:nvPr>
        </p:nvSpPr>
        <p:spPr>
          <a:xfrm>
            <a:off x="304800" y="228600"/>
            <a:ext cx="8001000" cy="1219200"/>
          </a:xfrm>
        </p:spPr>
        <p:txBody>
          <a:bodyPr/>
          <a:lstStyle/>
          <a:p>
            <a:pPr>
              <a:defRPr/>
            </a:pPr>
            <a:r>
              <a:rPr lang="en-US" sz="4000" b="1" dirty="0" smtClean="0">
                <a:solidFill>
                  <a:schemeClr val="tx2">
                    <a:lumMod val="50000"/>
                  </a:schemeClr>
                </a:solidFill>
              </a:rPr>
              <a:t>Identify Good Research Ethics Principles Used</a:t>
            </a:r>
            <a:endParaRPr lang="en-US" sz="4000" dirty="0" smtClean="0">
              <a:solidFill>
                <a:schemeClr val="tx2">
                  <a:lumMod val="50000"/>
                </a:schemeClr>
              </a:solidFill>
            </a:endParaRPr>
          </a:p>
        </p:txBody>
      </p:sp>
      <p:sp>
        <p:nvSpPr>
          <p:cNvPr id="4102" name="Rectangle 6"/>
          <p:cNvSpPr>
            <a:spLocks noGrp="1" noChangeArrowheads="1"/>
          </p:cNvSpPr>
          <p:nvPr>
            <p:ph type="subTitle" idx="1"/>
          </p:nvPr>
        </p:nvSpPr>
        <p:spPr>
          <a:xfrm>
            <a:off x="304800" y="1752600"/>
            <a:ext cx="7848600" cy="4343400"/>
          </a:xfrm>
        </p:spPr>
        <p:txBody>
          <a:bodyPr>
            <a:normAutofit/>
          </a:bodyPr>
          <a:lstStyle/>
          <a:p>
            <a:pPr marL="571500" indent="-571500" algn="l">
              <a:defRPr/>
            </a:pPr>
            <a:r>
              <a:rPr lang="en-US" sz="3200" b="1" dirty="0">
                <a:solidFill>
                  <a:schemeClr val="tx2">
                    <a:lumMod val="50000"/>
                  </a:schemeClr>
                </a:solidFill>
                <a:effectLst/>
              </a:rPr>
              <a:t>Research staff </a:t>
            </a:r>
            <a:r>
              <a:rPr lang="en-US" sz="3200" dirty="0">
                <a:solidFill>
                  <a:schemeClr val="tx2">
                    <a:lumMod val="50000"/>
                  </a:schemeClr>
                </a:solidFill>
                <a:effectLst/>
              </a:rPr>
              <a:t>…….</a:t>
            </a:r>
          </a:p>
          <a:p>
            <a:pPr marL="571500" indent="-571500" algn="l">
              <a:buFont typeface="Arial" pitchFamily="34" charset="0"/>
              <a:buChar char="•"/>
              <a:defRPr/>
            </a:pPr>
            <a:r>
              <a:rPr lang="en-US" sz="3200" dirty="0" smtClean="0">
                <a:solidFill>
                  <a:schemeClr val="tx2">
                    <a:lumMod val="50000"/>
                  </a:schemeClr>
                </a:solidFill>
                <a:effectLst/>
              </a:rPr>
              <a:t>Consulted treatment options regarding patient’s health condition</a:t>
            </a:r>
          </a:p>
          <a:p>
            <a:pPr marL="571500" indent="-571500" algn="l">
              <a:buFont typeface="Arial" pitchFamily="34" charset="0"/>
              <a:buChar char="•"/>
              <a:defRPr/>
            </a:pPr>
            <a:r>
              <a:rPr lang="en-US" sz="3200" dirty="0" smtClean="0">
                <a:solidFill>
                  <a:schemeClr val="tx2">
                    <a:lumMod val="50000"/>
                  </a:schemeClr>
                </a:solidFill>
                <a:effectLst/>
              </a:rPr>
              <a:t>Provided expertise after study completion</a:t>
            </a:r>
          </a:p>
          <a:p>
            <a:pPr marL="571500" indent="-571500" algn="l">
              <a:buFont typeface="Arial" pitchFamily="34" charset="0"/>
              <a:buChar char="•"/>
              <a:defRPr/>
            </a:pPr>
            <a:r>
              <a:rPr lang="en-US" sz="3200" dirty="0" smtClean="0">
                <a:solidFill>
                  <a:schemeClr val="tx2">
                    <a:lumMod val="50000"/>
                  </a:schemeClr>
                </a:solidFill>
                <a:effectLst/>
              </a:rPr>
              <a:t>Improved the care and well-being of participant</a:t>
            </a:r>
          </a:p>
        </p:txBody>
      </p:sp>
      <p:sp>
        <p:nvSpPr>
          <p:cNvPr id="8"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74738173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595688" y="5029200"/>
            <a:ext cx="1952625" cy="457200"/>
          </a:xfrm>
          <a:prstGeom prst="rect">
            <a:avLst/>
          </a:prstGeom>
          <a:noFill/>
          <a:ln w="12700">
            <a:noFill/>
            <a:miter lim="800000"/>
            <a:headEnd/>
            <a:tailEnd/>
          </a:ln>
        </p:spPr>
        <p:txBody>
          <a:bodyPr wrap="none" anchor="ctr"/>
          <a:lstStyle/>
          <a:p>
            <a:endParaRPr lang="en-US"/>
          </a:p>
        </p:txBody>
      </p:sp>
      <p:sp>
        <p:nvSpPr>
          <p:cNvPr id="4104" name="Rectangle 8"/>
          <p:cNvSpPr>
            <a:spLocks noGrp="1" noChangeArrowheads="1"/>
          </p:cNvSpPr>
          <p:nvPr>
            <p:ph type="ctrTitle"/>
          </p:nvPr>
        </p:nvSpPr>
        <p:spPr>
          <a:xfrm>
            <a:off x="304800" y="228600"/>
            <a:ext cx="8001000" cy="1219200"/>
          </a:xfrm>
        </p:spPr>
        <p:txBody>
          <a:bodyPr/>
          <a:lstStyle/>
          <a:p>
            <a:pPr>
              <a:defRPr/>
            </a:pPr>
            <a:r>
              <a:rPr lang="en-US" sz="4000" b="1" dirty="0">
                <a:solidFill>
                  <a:schemeClr val="tx2">
                    <a:lumMod val="50000"/>
                  </a:schemeClr>
                </a:solidFill>
              </a:rPr>
              <a:t>Scenario 4</a:t>
            </a:r>
          </a:p>
        </p:txBody>
      </p:sp>
      <p:sp>
        <p:nvSpPr>
          <p:cNvPr id="4102" name="Rectangle 6"/>
          <p:cNvSpPr>
            <a:spLocks noGrp="1" noChangeArrowheads="1"/>
          </p:cNvSpPr>
          <p:nvPr>
            <p:ph type="subTitle" idx="1"/>
          </p:nvPr>
        </p:nvSpPr>
        <p:spPr>
          <a:xfrm>
            <a:off x="152400" y="1524000"/>
            <a:ext cx="8077200" cy="5257800"/>
          </a:xfrm>
        </p:spPr>
        <p:txBody>
          <a:bodyPr>
            <a:normAutofit/>
          </a:bodyPr>
          <a:lstStyle/>
          <a:p>
            <a:pPr algn="ctr" defTabSz="930585">
              <a:defRPr/>
            </a:pPr>
            <a:r>
              <a:rPr lang="en-US" sz="4800" dirty="0" smtClean="0">
                <a:solidFill>
                  <a:schemeClr val="tx2">
                    <a:lumMod val="50000"/>
                  </a:schemeClr>
                </a:solidFill>
              </a:rPr>
              <a:t>At a doctors office researchers were recruiting patients for a dermatology study</a:t>
            </a:r>
            <a:endParaRPr lang="en-US" sz="3200" dirty="0" smtClean="0">
              <a:solidFill>
                <a:srgbClr val="000000"/>
              </a:solidFill>
              <a:effectLst/>
            </a:endParaRPr>
          </a:p>
        </p:txBody>
      </p:sp>
      <p:sp>
        <p:nvSpPr>
          <p:cNvPr id="8"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313841135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595688" y="5029200"/>
            <a:ext cx="1952625" cy="457200"/>
          </a:xfrm>
          <a:prstGeom prst="rect">
            <a:avLst/>
          </a:prstGeom>
          <a:noFill/>
          <a:ln w="12700">
            <a:noFill/>
            <a:miter lim="800000"/>
            <a:headEnd/>
            <a:tailEnd/>
          </a:ln>
        </p:spPr>
        <p:txBody>
          <a:bodyPr wrap="none" anchor="ctr"/>
          <a:lstStyle/>
          <a:p>
            <a:endParaRPr lang="en-US"/>
          </a:p>
        </p:txBody>
      </p:sp>
      <p:sp>
        <p:nvSpPr>
          <p:cNvPr id="4104" name="Rectangle 8"/>
          <p:cNvSpPr>
            <a:spLocks noGrp="1" noChangeArrowheads="1"/>
          </p:cNvSpPr>
          <p:nvPr>
            <p:ph type="ctrTitle"/>
          </p:nvPr>
        </p:nvSpPr>
        <p:spPr>
          <a:xfrm>
            <a:off x="304800" y="228600"/>
            <a:ext cx="8001000" cy="1219200"/>
          </a:xfrm>
        </p:spPr>
        <p:txBody>
          <a:bodyPr/>
          <a:lstStyle/>
          <a:p>
            <a:pPr>
              <a:defRPr/>
            </a:pPr>
            <a:r>
              <a:rPr lang="en-US" sz="4000" b="1" dirty="0" smtClean="0">
                <a:solidFill>
                  <a:schemeClr val="tx2">
                    <a:lumMod val="50000"/>
                  </a:schemeClr>
                </a:solidFill>
              </a:rPr>
              <a:t>What Does BAD Research Ethics </a:t>
            </a:r>
            <a:r>
              <a:rPr lang="en-US" sz="4000" b="1" dirty="0">
                <a:solidFill>
                  <a:schemeClr val="tx2">
                    <a:lumMod val="50000"/>
                  </a:schemeClr>
                </a:solidFill>
              </a:rPr>
              <a:t>Look </a:t>
            </a:r>
            <a:r>
              <a:rPr lang="en-US" sz="4000" b="1" dirty="0" smtClean="0">
                <a:solidFill>
                  <a:schemeClr val="tx2">
                    <a:lumMod val="50000"/>
                  </a:schemeClr>
                </a:solidFill>
              </a:rPr>
              <a:t>Like?</a:t>
            </a:r>
            <a:endParaRPr lang="en-US" sz="4000" dirty="0" smtClean="0">
              <a:solidFill>
                <a:schemeClr val="tx2">
                  <a:lumMod val="50000"/>
                </a:schemeClr>
              </a:solidFill>
            </a:endParaRPr>
          </a:p>
        </p:txBody>
      </p:sp>
      <p:sp>
        <p:nvSpPr>
          <p:cNvPr id="4102" name="Rectangle 6"/>
          <p:cNvSpPr>
            <a:spLocks noGrp="1" noChangeArrowheads="1"/>
          </p:cNvSpPr>
          <p:nvPr>
            <p:ph type="subTitle" idx="1"/>
          </p:nvPr>
        </p:nvSpPr>
        <p:spPr>
          <a:xfrm>
            <a:off x="304800" y="1676400"/>
            <a:ext cx="8001000" cy="4953000"/>
          </a:xfrm>
        </p:spPr>
        <p:txBody>
          <a:bodyPr>
            <a:normAutofit/>
          </a:bodyPr>
          <a:lstStyle/>
          <a:p>
            <a:pPr marL="571500" indent="-571500" algn="l">
              <a:defRPr/>
            </a:pPr>
            <a:r>
              <a:rPr lang="en-US" sz="3200" dirty="0" smtClean="0">
                <a:solidFill>
                  <a:schemeClr val="tx2">
                    <a:lumMod val="50000"/>
                  </a:schemeClr>
                </a:solidFill>
                <a:effectLst/>
              </a:rPr>
              <a:t>Scenario 4:</a:t>
            </a:r>
          </a:p>
          <a:p>
            <a:pPr marL="571500" indent="-571500" algn="l">
              <a:buFont typeface="Arial" pitchFamily="34" charset="0"/>
              <a:buChar char="•"/>
              <a:defRPr/>
            </a:pPr>
            <a:r>
              <a:rPr lang="en-US" sz="3200" b="1" dirty="0" smtClean="0">
                <a:solidFill>
                  <a:schemeClr val="tx2">
                    <a:lumMod val="50000"/>
                  </a:schemeClr>
                </a:solidFill>
                <a:effectLst/>
              </a:rPr>
              <a:t>Participant</a:t>
            </a:r>
            <a:r>
              <a:rPr lang="en-US" sz="3200" dirty="0" smtClean="0">
                <a:solidFill>
                  <a:schemeClr val="tx2">
                    <a:lumMod val="50000"/>
                  </a:schemeClr>
                </a:solidFill>
                <a:effectLst/>
              </a:rPr>
              <a:t> – Patient coming in for clinical procedure</a:t>
            </a:r>
          </a:p>
          <a:p>
            <a:pPr marL="571500" indent="-571500" algn="l">
              <a:buFont typeface="Arial" pitchFamily="34" charset="0"/>
              <a:buChar char="•"/>
              <a:defRPr/>
            </a:pPr>
            <a:r>
              <a:rPr lang="en-US" sz="3200" b="1" dirty="0" smtClean="0">
                <a:solidFill>
                  <a:schemeClr val="tx2">
                    <a:lumMod val="50000"/>
                  </a:schemeClr>
                </a:solidFill>
                <a:effectLst/>
              </a:rPr>
              <a:t>Research Staff </a:t>
            </a:r>
            <a:r>
              <a:rPr lang="en-US" sz="3200" dirty="0" smtClean="0">
                <a:solidFill>
                  <a:schemeClr val="tx2">
                    <a:lumMod val="50000"/>
                  </a:schemeClr>
                </a:solidFill>
                <a:effectLst/>
              </a:rPr>
              <a:t>– Recruited patient before a clinical procedure </a:t>
            </a:r>
          </a:p>
          <a:p>
            <a:pPr marL="571500" indent="-571500" algn="l">
              <a:buFont typeface="Arial" pitchFamily="34" charset="0"/>
              <a:buChar char="•"/>
              <a:defRPr/>
            </a:pPr>
            <a:r>
              <a:rPr lang="en-US" sz="3200" b="1" dirty="0" smtClean="0">
                <a:solidFill>
                  <a:schemeClr val="tx2">
                    <a:lumMod val="50000"/>
                  </a:schemeClr>
                </a:solidFill>
                <a:effectLst/>
              </a:rPr>
              <a:t>Outcome</a:t>
            </a:r>
            <a:r>
              <a:rPr lang="en-US" sz="3200" dirty="0" smtClean="0">
                <a:solidFill>
                  <a:schemeClr val="tx2">
                    <a:lumMod val="50000"/>
                  </a:schemeClr>
                </a:solidFill>
                <a:effectLst/>
              </a:rPr>
              <a:t> – Unpleasant consent process and poor research ethics</a:t>
            </a:r>
          </a:p>
        </p:txBody>
      </p:sp>
      <p:sp>
        <p:nvSpPr>
          <p:cNvPr id="8"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74738173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595688" y="5029200"/>
            <a:ext cx="1952625" cy="457200"/>
          </a:xfrm>
          <a:prstGeom prst="rect">
            <a:avLst/>
          </a:prstGeom>
          <a:noFill/>
          <a:ln w="12700">
            <a:noFill/>
            <a:miter lim="800000"/>
            <a:headEnd/>
            <a:tailEnd/>
          </a:ln>
        </p:spPr>
        <p:txBody>
          <a:bodyPr wrap="none" anchor="ctr"/>
          <a:lstStyle/>
          <a:p>
            <a:endParaRPr lang="en-US"/>
          </a:p>
        </p:txBody>
      </p:sp>
      <p:sp>
        <p:nvSpPr>
          <p:cNvPr id="4104" name="Rectangle 8"/>
          <p:cNvSpPr>
            <a:spLocks noGrp="1" noChangeArrowheads="1"/>
          </p:cNvSpPr>
          <p:nvPr>
            <p:ph type="ctrTitle"/>
          </p:nvPr>
        </p:nvSpPr>
        <p:spPr>
          <a:xfrm>
            <a:off x="304800" y="228600"/>
            <a:ext cx="8001000" cy="1219200"/>
          </a:xfrm>
        </p:spPr>
        <p:txBody>
          <a:bodyPr/>
          <a:lstStyle/>
          <a:p>
            <a:pPr>
              <a:defRPr/>
            </a:pPr>
            <a:r>
              <a:rPr lang="en-US" sz="4000" b="1" dirty="0" smtClean="0">
                <a:solidFill>
                  <a:schemeClr val="tx2">
                    <a:lumMod val="50000"/>
                  </a:schemeClr>
                </a:solidFill>
              </a:rPr>
              <a:t>Identify Negative/bad characteristics of Research Ethics </a:t>
            </a:r>
            <a:endParaRPr lang="en-US" sz="4000" dirty="0" smtClean="0">
              <a:solidFill>
                <a:schemeClr val="tx2">
                  <a:lumMod val="50000"/>
                </a:schemeClr>
              </a:solidFill>
            </a:endParaRPr>
          </a:p>
        </p:txBody>
      </p:sp>
      <p:sp>
        <p:nvSpPr>
          <p:cNvPr id="4102" name="Rectangle 6"/>
          <p:cNvSpPr>
            <a:spLocks noGrp="1" noChangeArrowheads="1"/>
          </p:cNvSpPr>
          <p:nvPr>
            <p:ph type="subTitle" idx="1"/>
          </p:nvPr>
        </p:nvSpPr>
        <p:spPr>
          <a:xfrm>
            <a:off x="304800" y="1676400"/>
            <a:ext cx="8001000" cy="4800600"/>
          </a:xfrm>
        </p:spPr>
        <p:txBody>
          <a:bodyPr>
            <a:normAutofit/>
          </a:bodyPr>
          <a:lstStyle/>
          <a:p>
            <a:pPr marL="571500" indent="-571500" algn="l">
              <a:defRPr/>
            </a:pPr>
            <a:r>
              <a:rPr lang="en-US" sz="3200" b="1" dirty="0">
                <a:solidFill>
                  <a:schemeClr val="tx2">
                    <a:lumMod val="50000"/>
                  </a:schemeClr>
                </a:solidFill>
                <a:effectLst/>
              </a:rPr>
              <a:t>Research staff </a:t>
            </a:r>
            <a:r>
              <a:rPr lang="en-US" sz="3200" dirty="0">
                <a:solidFill>
                  <a:schemeClr val="tx2">
                    <a:lumMod val="50000"/>
                  </a:schemeClr>
                </a:solidFill>
                <a:effectLst/>
              </a:rPr>
              <a:t>…….</a:t>
            </a:r>
          </a:p>
          <a:p>
            <a:pPr marL="571500" indent="-571500" algn="l">
              <a:buFont typeface="Arial" pitchFamily="34" charset="0"/>
              <a:buChar char="•"/>
              <a:defRPr/>
            </a:pPr>
            <a:r>
              <a:rPr lang="en-US" sz="3200" dirty="0" smtClean="0">
                <a:solidFill>
                  <a:schemeClr val="tx2">
                    <a:lumMod val="50000"/>
                  </a:schemeClr>
                </a:solidFill>
                <a:effectLst/>
              </a:rPr>
              <a:t>Approached participant during an uncomfortable situation</a:t>
            </a:r>
          </a:p>
          <a:p>
            <a:pPr marL="571500" indent="-571500" algn="l">
              <a:buFont typeface="Arial" pitchFamily="34" charset="0"/>
              <a:buChar char="•"/>
              <a:defRPr/>
            </a:pPr>
            <a:r>
              <a:rPr lang="en-US" sz="3200" dirty="0" smtClean="0">
                <a:solidFill>
                  <a:schemeClr val="tx2">
                    <a:lumMod val="50000"/>
                  </a:schemeClr>
                </a:solidFill>
                <a:effectLst/>
              </a:rPr>
              <a:t>Did NOT provide proper or respectful consent process</a:t>
            </a:r>
          </a:p>
          <a:p>
            <a:pPr marL="571500" indent="-571500" algn="l">
              <a:buFont typeface="Arial" pitchFamily="34" charset="0"/>
              <a:buChar char="•"/>
              <a:defRPr/>
            </a:pPr>
            <a:r>
              <a:rPr lang="en-US" sz="3200" dirty="0" smtClean="0">
                <a:solidFill>
                  <a:schemeClr val="tx2">
                    <a:lumMod val="50000"/>
                  </a:schemeClr>
                </a:solidFill>
                <a:effectLst/>
              </a:rPr>
              <a:t>Made participant unhappy and uncomfortable</a:t>
            </a:r>
          </a:p>
        </p:txBody>
      </p:sp>
      <p:sp>
        <p:nvSpPr>
          <p:cNvPr id="8"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7473817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15250" cy="1143000"/>
          </a:xfrm>
        </p:spPr>
        <p:txBody>
          <a:bodyPr/>
          <a:lstStyle/>
          <a:p>
            <a:pPr algn="ctr"/>
            <a:r>
              <a:rPr lang="en-US" sz="4000" b="1" dirty="0" smtClean="0">
                <a:solidFill>
                  <a:schemeClr val="tx2">
                    <a:lumMod val="50000"/>
                  </a:schemeClr>
                </a:solidFill>
              </a:rPr>
              <a:t>Reflection</a:t>
            </a:r>
            <a:r>
              <a:rPr lang="en-US" b="1" dirty="0" smtClean="0">
                <a:solidFill>
                  <a:srgbClr val="00B050"/>
                </a:solidFill>
              </a:rPr>
              <a:t> </a:t>
            </a:r>
            <a:endParaRPr lang="en-US" b="1" dirty="0">
              <a:solidFill>
                <a:srgbClr val="00B050"/>
              </a:solidFill>
            </a:endParaRPr>
          </a:p>
        </p:txBody>
      </p:sp>
      <p:sp>
        <p:nvSpPr>
          <p:cNvPr id="3" name="Content Placeholder 2"/>
          <p:cNvSpPr>
            <a:spLocks noGrp="1"/>
          </p:cNvSpPr>
          <p:nvPr>
            <p:ph idx="1"/>
          </p:nvPr>
        </p:nvSpPr>
        <p:spPr>
          <a:xfrm>
            <a:off x="228600" y="2971800"/>
            <a:ext cx="7924800" cy="2895600"/>
          </a:xfrm>
        </p:spPr>
        <p:txBody>
          <a:bodyPr>
            <a:normAutofit/>
          </a:bodyPr>
          <a:lstStyle/>
          <a:p>
            <a:pPr>
              <a:lnSpc>
                <a:spcPct val="150000"/>
              </a:lnSpc>
            </a:pPr>
            <a:r>
              <a:rPr lang="en-US" sz="3200" dirty="0" smtClean="0"/>
              <a:t>Can you think of 1 or 2 good or bad examples of research ethics?</a:t>
            </a:r>
            <a:endParaRPr lang="en-US" sz="3200" dirty="0"/>
          </a:p>
        </p:txBody>
      </p:sp>
      <p:sp>
        <p:nvSpPr>
          <p:cNvPr id="6"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81000"/>
            <a:ext cx="7715250" cy="1143000"/>
          </a:xfrm>
        </p:spPr>
        <p:txBody>
          <a:bodyPr/>
          <a:lstStyle/>
          <a:p>
            <a:pPr>
              <a:defRPr/>
            </a:pPr>
            <a:r>
              <a:rPr lang="en-US" sz="4000" b="1" dirty="0" smtClean="0">
                <a:solidFill>
                  <a:schemeClr val="tx2">
                    <a:lumMod val="50000"/>
                  </a:schemeClr>
                </a:solidFill>
              </a:rPr>
              <a:t>WHAT IS RESEARCH?</a:t>
            </a:r>
          </a:p>
        </p:txBody>
      </p:sp>
      <p:sp>
        <p:nvSpPr>
          <p:cNvPr id="22531" name="Rectangle 3"/>
          <p:cNvSpPr>
            <a:spLocks noGrp="1" noChangeArrowheads="1"/>
          </p:cNvSpPr>
          <p:nvPr>
            <p:ph idx="1"/>
          </p:nvPr>
        </p:nvSpPr>
        <p:spPr>
          <a:xfrm>
            <a:off x="228600" y="1600200"/>
            <a:ext cx="8077200" cy="4876800"/>
          </a:xfrm>
        </p:spPr>
        <p:txBody>
          <a:bodyPr>
            <a:normAutofit/>
          </a:bodyPr>
          <a:lstStyle/>
          <a:p>
            <a:pPr>
              <a:defRPr/>
            </a:pPr>
            <a:r>
              <a:rPr lang="en-US" sz="3200" dirty="0" smtClean="0">
                <a:solidFill>
                  <a:schemeClr val="tx2">
                    <a:lumMod val="50000"/>
                  </a:schemeClr>
                </a:solidFill>
                <a:effectLst/>
              </a:rPr>
              <a:t>An </a:t>
            </a:r>
            <a:r>
              <a:rPr lang="en-US" sz="3200" u="sng" dirty="0" smtClean="0">
                <a:solidFill>
                  <a:schemeClr val="tx2">
                    <a:lumMod val="50000"/>
                  </a:schemeClr>
                </a:solidFill>
                <a:effectLst/>
              </a:rPr>
              <a:t>organized</a:t>
            </a:r>
            <a:r>
              <a:rPr lang="en-US" sz="3200" dirty="0" smtClean="0">
                <a:solidFill>
                  <a:schemeClr val="tx2">
                    <a:lumMod val="50000"/>
                  </a:schemeClr>
                </a:solidFill>
                <a:effectLst/>
              </a:rPr>
              <a:t> way to gather </a:t>
            </a:r>
            <a:r>
              <a:rPr lang="en-US" sz="3200" u="sng" dirty="0" smtClean="0">
                <a:solidFill>
                  <a:schemeClr val="tx2">
                    <a:lumMod val="50000"/>
                  </a:schemeClr>
                </a:solidFill>
                <a:effectLst/>
              </a:rPr>
              <a:t>information</a:t>
            </a:r>
          </a:p>
          <a:p>
            <a:pPr marL="0" indent="0">
              <a:buNone/>
              <a:defRPr/>
            </a:pPr>
            <a:endParaRPr lang="en-US" sz="3200" dirty="0">
              <a:solidFill>
                <a:schemeClr val="tx2">
                  <a:lumMod val="50000"/>
                </a:schemeClr>
              </a:solidFill>
              <a:effectLst/>
            </a:endParaRPr>
          </a:p>
          <a:p>
            <a:pPr>
              <a:defRPr/>
            </a:pPr>
            <a:r>
              <a:rPr lang="en-US" sz="3200" dirty="0" smtClean="0">
                <a:solidFill>
                  <a:schemeClr val="tx2">
                    <a:lumMod val="50000"/>
                  </a:schemeClr>
                </a:solidFill>
                <a:effectLst/>
              </a:rPr>
              <a:t>Attempts to provide </a:t>
            </a:r>
            <a:r>
              <a:rPr lang="en-US" sz="3200" u="sng" dirty="0" smtClean="0">
                <a:solidFill>
                  <a:schemeClr val="tx2">
                    <a:lumMod val="50000"/>
                  </a:schemeClr>
                </a:solidFill>
                <a:effectLst/>
              </a:rPr>
              <a:t>valuable knowledge</a:t>
            </a:r>
            <a:r>
              <a:rPr lang="en-US" sz="3200" dirty="0" smtClean="0">
                <a:solidFill>
                  <a:schemeClr val="tx2">
                    <a:lumMod val="50000"/>
                  </a:schemeClr>
                </a:solidFill>
                <a:effectLst/>
              </a:rPr>
              <a:t> to serve societal benefit</a:t>
            </a:r>
          </a:p>
          <a:p>
            <a:pPr>
              <a:defRPr/>
            </a:pPr>
            <a:endParaRPr lang="en-US" sz="3200" dirty="0">
              <a:solidFill>
                <a:schemeClr val="tx2">
                  <a:lumMod val="50000"/>
                </a:schemeClr>
              </a:solidFill>
              <a:effectLst/>
            </a:endParaRPr>
          </a:p>
          <a:p>
            <a:pPr>
              <a:defRPr/>
            </a:pPr>
            <a:r>
              <a:rPr lang="en-US" sz="3200" dirty="0" smtClean="0">
                <a:solidFill>
                  <a:schemeClr val="tx2">
                    <a:lumMod val="50000"/>
                  </a:schemeClr>
                </a:solidFill>
                <a:effectLst/>
              </a:rPr>
              <a:t>Has the potential to improve the care or well-being of future generations</a:t>
            </a:r>
          </a:p>
        </p:txBody>
      </p:sp>
      <p:sp>
        <p:nvSpPr>
          <p:cNvPr id="7"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609600"/>
            <a:ext cx="7715250" cy="1143000"/>
          </a:xfrm>
        </p:spPr>
        <p:txBody>
          <a:bodyPr>
            <a:noAutofit/>
          </a:bodyPr>
          <a:lstStyle/>
          <a:p>
            <a:pPr>
              <a:defRPr/>
            </a:pPr>
            <a:r>
              <a:rPr lang="en-US" sz="4000" b="1" dirty="0" smtClean="0">
                <a:solidFill>
                  <a:schemeClr val="tx2">
                    <a:lumMod val="50000"/>
                  </a:schemeClr>
                </a:solidFill>
              </a:rPr>
              <a:t>Covering All Aspects of Good Research Ethics </a:t>
            </a:r>
            <a:endParaRPr lang="en-US" sz="4000" dirty="0" smtClean="0">
              <a:solidFill>
                <a:schemeClr val="tx2">
                  <a:lumMod val="50000"/>
                </a:schemeClr>
              </a:solidFill>
            </a:endParaRPr>
          </a:p>
        </p:txBody>
      </p:sp>
      <p:sp>
        <p:nvSpPr>
          <p:cNvPr id="6147" name="Rectangle 3"/>
          <p:cNvSpPr>
            <a:spLocks noGrp="1" noChangeArrowheads="1"/>
          </p:cNvSpPr>
          <p:nvPr>
            <p:ph idx="1"/>
          </p:nvPr>
        </p:nvSpPr>
        <p:spPr>
          <a:xfrm>
            <a:off x="990600" y="2362200"/>
            <a:ext cx="6248400" cy="3505200"/>
          </a:xfrm>
        </p:spPr>
        <p:txBody>
          <a:bodyPr/>
          <a:lstStyle/>
          <a:p>
            <a:pPr>
              <a:defRPr/>
            </a:pPr>
            <a:r>
              <a:rPr lang="en-US" sz="3600" b="1" dirty="0" smtClean="0"/>
              <a:t>History</a:t>
            </a:r>
          </a:p>
          <a:p>
            <a:pPr>
              <a:defRPr/>
            </a:pPr>
            <a:r>
              <a:rPr lang="en-US" sz="3600" b="1" dirty="0" smtClean="0"/>
              <a:t>Guiding Principles</a:t>
            </a:r>
          </a:p>
          <a:p>
            <a:pPr>
              <a:defRPr/>
            </a:pPr>
            <a:r>
              <a:rPr lang="en-US" sz="3600" b="1" dirty="0" smtClean="0"/>
              <a:t>Rules</a:t>
            </a:r>
          </a:p>
          <a:p>
            <a:pPr>
              <a:defRPr/>
            </a:pPr>
            <a:r>
              <a:rPr lang="en-US" sz="3600" b="1" dirty="0" smtClean="0"/>
              <a:t>Privacy</a:t>
            </a:r>
          </a:p>
        </p:txBody>
      </p:sp>
      <p:sp>
        <p:nvSpPr>
          <p:cNvPr id="7"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838200" y="457200"/>
            <a:ext cx="7239000" cy="1066800"/>
          </a:xfrm>
        </p:spPr>
        <p:txBody>
          <a:bodyPr/>
          <a:lstStyle/>
          <a:p>
            <a:pPr algn="ctr">
              <a:defRPr/>
            </a:pPr>
            <a:r>
              <a:rPr lang="en-US" sz="4000" b="1" dirty="0" smtClean="0">
                <a:solidFill>
                  <a:schemeClr val="tx2">
                    <a:lumMod val="50000"/>
                  </a:schemeClr>
                </a:solidFill>
              </a:rPr>
              <a:t>HISTORY</a:t>
            </a:r>
            <a:endParaRPr lang="en-US" sz="4000" dirty="0" smtClean="0">
              <a:solidFill>
                <a:schemeClr val="tx2">
                  <a:lumMod val="50000"/>
                </a:schemeClr>
              </a:solidFill>
            </a:endParaRPr>
          </a:p>
        </p:txBody>
      </p:sp>
      <p:sp>
        <p:nvSpPr>
          <p:cNvPr id="342019" name="Rectangle 3"/>
          <p:cNvSpPr>
            <a:spLocks noGrp="1" noChangeArrowheads="1"/>
          </p:cNvSpPr>
          <p:nvPr>
            <p:ph idx="1"/>
          </p:nvPr>
        </p:nvSpPr>
        <p:spPr>
          <a:xfrm>
            <a:off x="762000" y="1600200"/>
            <a:ext cx="7315200" cy="3962400"/>
          </a:xfrm>
        </p:spPr>
        <p:txBody>
          <a:bodyPr>
            <a:normAutofit lnSpcReduction="10000"/>
          </a:bodyPr>
          <a:lstStyle/>
          <a:p>
            <a:pPr>
              <a:lnSpc>
                <a:spcPct val="150000"/>
              </a:lnSpc>
              <a:defRPr/>
            </a:pPr>
            <a:r>
              <a:rPr lang="en-US" sz="3200" dirty="0" smtClean="0"/>
              <a:t>What has happened in the past?</a:t>
            </a:r>
          </a:p>
          <a:p>
            <a:pPr lvl="1">
              <a:lnSpc>
                <a:spcPct val="150000"/>
              </a:lnSpc>
              <a:defRPr/>
            </a:pPr>
            <a:r>
              <a:rPr lang="en-US" sz="3200" dirty="0" smtClean="0"/>
              <a:t>History --&gt; guidelines --&gt; rules</a:t>
            </a:r>
          </a:p>
          <a:p>
            <a:pPr>
              <a:lnSpc>
                <a:spcPct val="150000"/>
              </a:lnSpc>
              <a:defRPr/>
            </a:pPr>
            <a:r>
              <a:rPr lang="en-US" sz="3200" dirty="0" smtClean="0"/>
              <a:t>Helps us understand the guidelines</a:t>
            </a:r>
          </a:p>
          <a:p>
            <a:pPr>
              <a:lnSpc>
                <a:spcPct val="150000"/>
              </a:lnSpc>
              <a:defRPr/>
            </a:pPr>
            <a:r>
              <a:rPr lang="en-US" sz="3200" dirty="0" smtClean="0"/>
              <a:t>We don’t want to make the same mistakes again!</a:t>
            </a:r>
          </a:p>
        </p:txBody>
      </p:sp>
      <p:sp>
        <p:nvSpPr>
          <p:cNvPr id="6"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304800" y="152400"/>
            <a:ext cx="7943850" cy="1676400"/>
          </a:xfrm>
        </p:spPr>
        <p:txBody>
          <a:bodyPr/>
          <a:lstStyle/>
          <a:p>
            <a:pPr>
              <a:defRPr/>
            </a:pPr>
            <a:r>
              <a:rPr lang="en-US" sz="3600" b="1" dirty="0" smtClean="0">
                <a:solidFill>
                  <a:schemeClr val="tx2">
                    <a:lumMod val="50000"/>
                  </a:schemeClr>
                </a:solidFill>
              </a:rPr>
              <a:t>Historical Events have informed existing guidelines</a:t>
            </a:r>
            <a:endParaRPr lang="en-US" sz="3200" b="1" u="sng" dirty="0" smtClean="0">
              <a:solidFill>
                <a:schemeClr val="tx2">
                  <a:lumMod val="50000"/>
                </a:schemeClr>
              </a:solidFill>
            </a:endParaRPr>
          </a:p>
        </p:txBody>
      </p:sp>
      <p:sp>
        <p:nvSpPr>
          <p:cNvPr id="11267" name="Rectangle 3"/>
          <p:cNvSpPr>
            <a:spLocks noGrp="1" noChangeArrowheads="1"/>
          </p:cNvSpPr>
          <p:nvPr>
            <p:ph idx="1"/>
          </p:nvPr>
        </p:nvSpPr>
        <p:spPr>
          <a:xfrm>
            <a:off x="228600" y="1752600"/>
            <a:ext cx="7924800" cy="4800600"/>
          </a:xfrm>
        </p:spPr>
        <p:txBody>
          <a:bodyPr>
            <a:normAutofit fontScale="85000" lnSpcReduction="10000"/>
          </a:bodyPr>
          <a:lstStyle/>
          <a:p>
            <a:pPr>
              <a:lnSpc>
                <a:spcPct val="150000"/>
              </a:lnSpc>
              <a:buNone/>
            </a:pPr>
            <a:r>
              <a:rPr lang="en-US" sz="2800" b="1" dirty="0" smtClean="0">
                <a:solidFill>
                  <a:schemeClr val="tx2">
                    <a:lumMod val="50000"/>
                  </a:schemeClr>
                </a:solidFill>
              </a:rPr>
              <a:t> NUREMBERG </a:t>
            </a:r>
            <a:r>
              <a:rPr lang="en-US" sz="2800" b="1" u="sng" dirty="0" smtClean="0">
                <a:solidFill>
                  <a:schemeClr val="tx2">
                    <a:lumMod val="50000"/>
                  </a:schemeClr>
                </a:solidFill>
              </a:rPr>
              <a:t>CODE: </a:t>
            </a:r>
            <a:r>
              <a:rPr lang="en-US" sz="2000" b="1" dirty="0" smtClean="0">
                <a:solidFill>
                  <a:schemeClr val="tx2">
                    <a:lumMod val="50000"/>
                  </a:schemeClr>
                </a:solidFill>
              </a:rPr>
              <a:t>“RULES FOR TREATING PARTICIPANTS”</a:t>
            </a:r>
          </a:p>
          <a:p>
            <a:pPr lvl="1">
              <a:lnSpc>
                <a:spcPct val="150000"/>
              </a:lnSpc>
            </a:pPr>
            <a:r>
              <a:rPr lang="en-US" sz="2800" b="1" dirty="0" smtClean="0">
                <a:solidFill>
                  <a:schemeClr val="tx2">
                    <a:lumMod val="50000"/>
                  </a:schemeClr>
                </a:solidFill>
              </a:rPr>
              <a:t>Set the research standards</a:t>
            </a:r>
          </a:p>
          <a:p>
            <a:pPr lvl="1">
              <a:lnSpc>
                <a:spcPct val="150000"/>
              </a:lnSpc>
            </a:pPr>
            <a:r>
              <a:rPr lang="en-US" sz="2800" b="1" dirty="0" smtClean="0">
                <a:solidFill>
                  <a:schemeClr val="tx2">
                    <a:lumMod val="50000"/>
                  </a:schemeClr>
                </a:solidFill>
              </a:rPr>
              <a:t>Outlined rules for conducting research</a:t>
            </a:r>
            <a:endParaRPr lang="en-US" sz="2000" b="1" dirty="0" smtClean="0">
              <a:solidFill>
                <a:schemeClr val="tx2">
                  <a:lumMod val="50000"/>
                </a:schemeClr>
              </a:solidFill>
            </a:endParaRPr>
          </a:p>
          <a:p>
            <a:pPr>
              <a:lnSpc>
                <a:spcPct val="150000"/>
              </a:lnSpc>
              <a:buNone/>
            </a:pPr>
            <a:r>
              <a:rPr lang="en-US" sz="2800" b="1" dirty="0" smtClean="0">
                <a:solidFill>
                  <a:schemeClr val="tx2">
                    <a:lumMod val="50000"/>
                  </a:schemeClr>
                </a:solidFill>
              </a:rPr>
              <a:t> DECLARATION of HELSINKI</a:t>
            </a:r>
          </a:p>
          <a:p>
            <a:pPr lvl="1">
              <a:lnSpc>
                <a:spcPct val="150000"/>
              </a:lnSpc>
            </a:pPr>
            <a:r>
              <a:rPr lang="en-US" sz="2600" b="1" dirty="0" smtClean="0">
                <a:solidFill>
                  <a:schemeClr val="tx2">
                    <a:lumMod val="50000"/>
                  </a:schemeClr>
                </a:solidFill>
              </a:rPr>
              <a:t>Expanded standards for consent process, participant and researcher relationship and research guidelines</a:t>
            </a:r>
            <a:endParaRPr lang="en-US" sz="2800" b="1" dirty="0" smtClean="0">
              <a:solidFill>
                <a:schemeClr val="tx2">
                  <a:lumMod val="50000"/>
                </a:schemeClr>
              </a:solidFill>
            </a:endParaRPr>
          </a:p>
          <a:p>
            <a:pPr>
              <a:lnSpc>
                <a:spcPct val="150000"/>
              </a:lnSpc>
              <a:buNone/>
            </a:pPr>
            <a:r>
              <a:rPr lang="en-US" sz="2800" b="1" dirty="0" smtClean="0">
                <a:solidFill>
                  <a:schemeClr val="tx2">
                    <a:lumMod val="50000"/>
                  </a:schemeClr>
                </a:solidFill>
              </a:rPr>
              <a:t> The Belmont Report</a:t>
            </a:r>
          </a:p>
          <a:p>
            <a:pPr lvl="1">
              <a:lnSpc>
                <a:spcPct val="150000"/>
              </a:lnSpc>
            </a:pPr>
            <a:r>
              <a:rPr lang="en-US" sz="2600" b="1" dirty="0" smtClean="0">
                <a:solidFill>
                  <a:schemeClr val="tx2">
                    <a:lumMod val="50000"/>
                  </a:schemeClr>
                </a:solidFill>
              </a:rPr>
              <a:t>CORE research ethics: Respect, Beneficence &amp; Justice</a:t>
            </a:r>
            <a:r>
              <a:rPr lang="en-US" sz="1600" dirty="0" smtClean="0">
                <a:solidFill>
                  <a:schemeClr val="tx2">
                    <a:lumMod val="50000"/>
                  </a:schemeClr>
                </a:solidFill>
              </a:rPr>
              <a:t>									</a:t>
            </a:r>
          </a:p>
        </p:txBody>
      </p:sp>
      <p:sp>
        <p:nvSpPr>
          <p:cNvPr id="6" name="Rectangle 6"/>
          <p:cNvSpPr txBox="1">
            <a:spLocks noChangeArrowheads="1"/>
          </p:cNvSpPr>
          <p:nvPr/>
        </p:nvSpPr>
        <p:spPr>
          <a:xfrm>
            <a:off x="3657600" y="6015036"/>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48600" cy="1066800"/>
          </a:xfrm>
        </p:spPr>
        <p:txBody>
          <a:bodyPr/>
          <a:lstStyle/>
          <a:p>
            <a:pPr>
              <a:defRPr/>
            </a:pPr>
            <a:r>
              <a:rPr lang="en-US" sz="4000" b="1" dirty="0" smtClean="0">
                <a:solidFill>
                  <a:schemeClr val="tx2">
                    <a:lumMod val="50000"/>
                  </a:schemeClr>
                </a:solidFill>
              </a:rPr>
              <a:t>Who is the Institutional Review Board (IRB)?</a:t>
            </a:r>
            <a:endParaRPr lang="en-US" sz="4000" b="1" dirty="0">
              <a:solidFill>
                <a:schemeClr val="tx2">
                  <a:lumMod val="50000"/>
                </a:schemeClr>
              </a:solidFill>
            </a:endParaRPr>
          </a:p>
        </p:txBody>
      </p:sp>
      <p:sp>
        <p:nvSpPr>
          <p:cNvPr id="3" name="Content Placeholder 2"/>
          <p:cNvSpPr>
            <a:spLocks noGrp="1"/>
          </p:cNvSpPr>
          <p:nvPr>
            <p:ph idx="1"/>
          </p:nvPr>
        </p:nvSpPr>
        <p:spPr>
          <a:xfrm>
            <a:off x="457200" y="1752600"/>
            <a:ext cx="7772400" cy="4343400"/>
          </a:xfrm>
        </p:spPr>
        <p:txBody>
          <a:bodyPr>
            <a:noAutofit/>
          </a:bodyPr>
          <a:lstStyle/>
          <a:p>
            <a:pPr>
              <a:defRPr/>
            </a:pPr>
            <a:r>
              <a:rPr lang="en-US" sz="2800" dirty="0" smtClean="0">
                <a:solidFill>
                  <a:schemeClr val="tx2">
                    <a:lumMod val="50000"/>
                  </a:schemeClr>
                </a:solidFill>
                <a:effectLst/>
              </a:rPr>
              <a:t>Institutional Review Board (IRB) is in charge of protecting the rights and welfare of people involved in research. </a:t>
            </a:r>
          </a:p>
          <a:p>
            <a:pPr marL="114300" indent="0">
              <a:buNone/>
              <a:defRPr/>
            </a:pPr>
            <a:endParaRPr lang="en-US" sz="2800" dirty="0" smtClean="0">
              <a:solidFill>
                <a:schemeClr val="tx2">
                  <a:lumMod val="50000"/>
                </a:schemeClr>
              </a:solidFill>
              <a:effectLst/>
            </a:endParaRPr>
          </a:p>
          <a:p>
            <a:pPr>
              <a:defRPr/>
            </a:pPr>
            <a:r>
              <a:rPr lang="en-US" sz="2800" dirty="0" smtClean="0">
                <a:solidFill>
                  <a:schemeClr val="tx2">
                    <a:lumMod val="50000"/>
                  </a:schemeClr>
                </a:solidFill>
              </a:rPr>
              <a:t>Consists of review committees, IRB coordinators, technical support and administrative personnel</a:t>
            </a:r>
          </a:p>
          <a:p>
            <a:pPr marL="114300" indent="0">
              <a:buNone/>
              <a:defRPr/>
            </a:pPr>
            <a:endParaRPr lang="en-US" sz="2800" dirty="0" smtClean="0">
              <a:solidFill>
                <a:schemeClr val="tx2">
                  <a:lumMod val="50000"/>
                </a:schemeClr>
              </a:solidFill>
              <a:effectLst/>
            </a:endParaRPr>
          </a:p>
          <a:p>
            <a:r>
              <a:rPr lang="en-US" sz="2800" dirty="0" smtClean="0">
                <a:solidFill>
                  <a:schemeClr val="tx2">
                    <a:lumMod val="50000"/>
                  </a:schemeClr>
                </a:solidFill>
              </a:rPr>
              <a:t>Website of University of Pittsburgh IRB</a:t>
            </a:r>
          </a:p>
          <a:p>
            <a:pPr marL="114300" indent="0">
              <a:buNone/>
            </a:pPr>
            <a:r>
              <a:rPr lang="en-US" sz="2800" dirty="0" smtClean="0">
                <a:solidFill>
                  <a:schemeClr val="tx2">
                    <a:lumMod val="50000"/>
                  </a:schemeClr>
                </a:solidFill>
              </a:rPr>
              <a:t>   </a:t>
            </a:r>
            <a:r>
              <a:rPr lang="en-US" sz="2800" dirty="0" smtClean="0">
                <a:solidFill>
                  <a:schemeClr val="tx2">
                    <a:lumMod val="50000"/>
                  </a:schemeClr>
                </a:solidFill>
                <a:hlinkClick r:id="rId3"/>
              </a:rPr>
              <a:t>http</a:t>
            </a:r>
            <a:r>
              <a:rPr lang="en-US" sz="2800" dirty="0">
                <a:solidFill>
                  <a:schemeClr val="tx2">
                    <a:lumMod val="50000"/>
                  </a:schemeClr>
                </a:solidFill>
                <a:hlinkClick r:id="rId3"/>
              </a:rPr>
              <a:t>://</a:t>
            </a:r>
            <a:r>
              <a:rPr lang="en-US" sz="2800" dirty="0" smtClean="0">
                <a:solidFill>
                  <a:schemeClr val="tx2">
                    <a:lumMod val="50000"/>
                  </a:schemeClr>
                </a:solidFill>
                <a:hlinkClick r:id="rId3"/>
              </a:rPr>
              <a:t>www.irb.pitt.edu/default.aspx</a:t>
            </a:r>
            <a:endParaRPr lang="en-US" sz="2800" dirty="0" smtClean="0">
              <a:solidFill>
                <a:schemeClr val="tx2">
                  <a:lumMod val="50000"/>
                </a:schemeClr>
              </a:solidFill>
            </a:endParaRPr>
          </a:p>
        </p:txBody>
      </p:sp>
      <p:sp>
        <p:nvSpPr>
          <p:cNvPr id="6" name="Rectangle 6"/>
          <p:cNvSpPr txBox="1">
            <a:spLocks noChangeArrowheads="1"/>
          </p:cNvSpPr>
          <p:nvPr/>
        </p:nvSpPr>
        <p:spPr>
          <a:xfrm>
            <a:off x="3657600" y="6015036"/>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1066800"/>
          </a:xfrm>
        </p:spPr>
        <p:txBody>
          <a:bodyPr/>
          <a:lstStyle/>
          <a:p>
            <a:pPr>
              <a:defRPr/>
            </a:pPr>
            <a:r>
              <a:rPr lang="en-US" sz="4000" b="1" dirty="0" smtClean="0">
                <a:solidFill>
                  <a:schemeClr val="tx2">
                    <a:lumMod val="50000"/>
                  </a:schemeClr>
                </a:solidFill>
              </a:rPr>
              <a:t>What the IRB can do?</a:t>
            </a:r>
            <a:endParaRPr lang="en-US" sz="4000" b="1" dirty="0">
              <a:solidFill>
                <a:schemeClr val="tx2">
                  <a:lumMod val="50000"/>
                </a:schemeClr>
              </a:solidFill>
            </a:endParaRPr>
          </a:p>
        </p:txBody>
      </p:sp>
      <p:sp>
        <p:nvSpPr>
          <p:cNvPr id="3" name="Content Placeholder 2"/>
          <p:cNvSpPr>
            <a:spLocks noGrp="1"/>
          </p:cNvSpPr>
          <p:nvPr>
            <p:ph idx="1"/>
          </p:nvPr>
        </p:nvSpPr>
        <p:spPr>
          <a:xfrm>
            <a:off x="457200" y="1676400"/>
            <a:ext cx="7772400" cy="4343400"/>
          </a:xfrm>
        </p:spPr>
        <p:txBody>
          <a:bodyPr>
            <a:noAutofit/>
          </a:bodyPr>
          <a:lstStyle/>
          <a:p>
            <a:pPr>
              <a:defRPr/>
            </a:pPr>
            <a:r>
              <a:rPr lang="en-US" sz="2800" dirty="0" smtClean="0">
                <a:solidFill>
                  <a:schemeClr val="tx2">
                    <a:lumMod val="50000"/>
                  </a:schemeClr>
                </a:solidFill>
              </a:rPr>
              <a:t>Provide support </a:t>
            </a:r>
            <a:r>
              <a:rPr lang="en-US" sz="2800" dirty="0">
                <a:solidFill>
                  <a:schemeClr val="tx2">
                    <a:lumMod val="50000"/>
                  </a:schemeClr>
                </a:solidFill>
              </a:rPr>
              <a:t>and </a:t>
            </a:r>
            <a:r>
              <a:rPr lang="en-US" sz="2800" dirty="0" smtClean="0">
                <a:solidFill>
                  <a:schemeClr val="tx2">
                    <a:lumMod val="50000"/>
                  </a:schemeClr>
                </a:solidFill>
              </a:rPr>
              <a:t>guidelines on how to conduct </a:t>
            </a:r>
            <a:r>
              <a:rPr lang="en-US" sz="2800" dirty="0">
                <a:solidFill>
                  <a:schemeClr val="tx2">
                    <a:lumMod val="50000"/>
                  </a:schemeClr>
                </a:solidFill>
              </a:rPr>
              <a:t>ethical </a:t>
            </a:r>
            <a:r>
              <a:rPr lang="en-US" sz="2800" dirty="0" smtClean="0">
                <a:solidFill>
                  <a:schemeClr val="tx2">
                    <a:lumMod val="50000"/>
                  </a:schemeClr>
                </a:solidFill>
              </a:rPr>
              <a:t>research</a:t>
            </a:r>
          </a:p>
          <a:p>
            <a:pPr>
              <a:defRPr/>
            </a:pPr>
            <a:r>
              <a:rPr lang="en-US" sz="2800" dirty="0">
                <a:solidFill>
                  <a:schemeClr val="tx2">
                    <a:lumMod val="50000"/>
                  </a:schemeClr>
                </a:solidFill>
              </a:rPr>
              <a:t>Review </a:t>
            </a:r>
            <a:r>
              <a:rPr lang="en-US" sz="2800" dirty="0" smtClean="0">
                <a:solidFill>
                  <a:schemeClr val="tx2">
                    <a:lumMod val="50000"/>
                  </a:schemeClr>
                </a:solidFill>
              </a:rPr>
              <a:t>and approve research studies</a:t>
            </a:r>
            <a:endParaRPr lang="en-US" sz="2800" dirty="0">
              <a:solidFill>
                <a:schemeClr val="tx2">
                  <a:lumMod val="50000"/>
                </a:schemeClr>
              </a:solidFill>
            </a:endParaRPr>
          </a:p>
          <a:p>
            <a:pPr>
              <a:defRPr/>
            </a:pPr>
            <a:r>
              <a:rPr lang="en-US" sz="2800" dirty="0" smtClean="0">
                <a:solidFill>
                  <a:schemeClr val="tx2">
                    <a:lumMod val="50000"/>
                  </a:schemeClr>
                </a:solidFill>
              </a:rPr>
              <a:t>Review study modifications, renewals, unanticipated problems, and adverse events</a:t>
            </a:r>
            <a:endParaRPr lang="en-US" sz="2800" dirty="0">
              <a:solidFill>
                <a:schemeClr val="tx2">
                  <a:lumMod val="50000"/>
                </a:schemeClr>
              </a:solidFill>
            </a:endParaRPr>
          </a:p>
          <a:p>
            <a:pPr>
              <a:defRPr/>
            </a:pPr>
            <a:r>
              <a:rPr lang="en-US" sz="2800" dirty="0" smtClean="0">
                <a:solidFill>
                  <a:schemeClr val="tx2">
                    <a:lumMod val="50000"/>
                  </a:schemeClr>
                </a:solidFill>
                <a:effectLst/>
              </a:rPr>
              <a:t>Protect human subjects involved in ongoing     IRB-approved research</a:t>
            </a:r>
            <a:endParaRPr lang="en-US" sz="2800" dirty="0">
              <a:solidFill>
                <a:schemeClr val="tx2">
                  <a:lumMod val="50000"/>
                </a:schemeClr>
              </a:solidFill>
              <a:effectLst/>
            </a:endParaRPr>
          </a:p>
        </p:txBody>
      </p:sp>
      <p:sp>
        <p:nvSpPr>
          <p:cNvPr id="6"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533400" y="609600"/>
            <a:ext cx="7715250" cy="1143000"/>
          </a:xfrm>
        </p:spPr>
        <p:txBody>
          <a:bodyPr/>
          <a:lstStyle/>
          <a:p>
            <a:pPr>
              <a:defRPr/>
            </a:pPr>
            <a:r>
              <a:rPr lang="en-US" sz="4000" b="1" dirty="0" smtClean="0">
                <a:solidFill>
                  <a:schemeClr val="tx2">
                    <a:lumMod val="50000"/>
                  </a:schemeClr>
                </a:solidFill>
              </a:rPr>
              <a:t>APPLYING GUIDELINES</a:t>
            </a:r>
          </a:p>
        </p:txBody>
      </p:sp>
      <p:graphicFrame>
        <p:nvGraphicFramePr>
          <p:cNvPr id="359459" name="Group 35"/>
          <p:cNvGraphicFramePr>
            <a:graphicFrameLocks noGrp="1"/>
          </p:cNvGraphicFramePr>
          <p:nvPr>
            <p:ph type="tbl" idx="1"/>
            <p:extLst>
              <p:ext uri="{D42A27DB-BD31-4B8C-83A1-F6EECF244321}">
                <p14:modId xmlns:p14="http://schemas.microsoft.com/office/powerpoint/2010/main" val="2580319823"/>
              </p:ext>
            </p:extLst>
          </p:nvPr>
        </p:nvGraphicFramePr>
        <p:xfrm>
          <a:off x="533400" y="1981200"/>
          <a:ext cx="7620000" cy="3899905"/>
        </p:xfrm>
        <a:graphic>
          <a:graphicData uri="http://schemas.openxmlformats.org/drawingml/2006/table">
            <a:tbl>
              <a:tblPr/>
              <a:tblGrid>
                <a:gridCol w="2434104"/>
                <a:gridCol w="5185896"/>
              </a:tblGrid>
              <a:tr h="602979">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2400" b="1" i="0" u="none" strike="noStrike" cap="none" normalizeH="0" baseline="0" dirty="0" smtClean="0">
                          <a:ln>
                            <a:noFill/>
                          </a:ln>
                          <a:solidFill>
                            <a:schemeClr val="tx1"/>
                          </a:solidFill>
                          <a:effectLst/>
                          <a:latin typeface="Arial" charset="0"/>
                        </a:rPr>
                        <a:t>Principle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Applications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8167">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charset="0"/>
                        </a:rPr>
                        <a:t>Respect for Persons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Char char="•"/>
                        <a:tabLst/>
                      </a:pPr>
                      <a:r>
                        <a:rPr kumimoji="0" lang="en-US" sz="2400" b="0" i="0" u="none" strike="noStrike" cap="none" normalizeH="0" baseline="0" smtClean="0">
                          <a:ln>
                            <a:noFill/>
                          </a:ln>
                          <a:solidFill>
                            <a:schemeClr val="tx1"/>
                          </a:solidFill>
                          <a:effectLst/>
                          <a:latin typeface="Arial" charset="0"/>
                        </a:rPr>
                        <a:t>Informed consent</a:t>
                      </a:r>
                    </a:p>
                    <a:p>
                      <a:pPr marL="0" marR="0" lvl="0" indent="0" algn="l" defTabSz="914400" rtl="0" eaLnBrk="0" fontAlgn="base" latinLnBrk="0" hangingPunct="0">
                        <a:lnSpc>
                          <a:spcPct val="100000"/>
                        </a:lnSpc>
                        <a:spcBef>
                          <a:spcPct val="20000"/>
                        </a:spcBef>
                        <a:spcAft>
                          <a:spcPct val="0"/>
                        </a:spcAft>
                        <a:buClr>
                          <a:schemeClr val="tx1"/>
                        </a:buClr>
                        <a:buSzPct val="75000"/>
                        <a:buFontTx/>
                        <a:buChar char="•"/>
                        <a:tabLst/>
                      </a:pPr>
                      <a:r>
                        <a:rPr kumimoji="0" lang="en-US" sz="2400" b="0" i="0" u="none" strike="noStrike" cap="none" normalizeH="0" baseline="0" smtClean="0">
                          <a:ln>
                            <a:noFill/>
                          </a:ln>
                          <a:solidFill>
                            <a:schemeClr val="tx1"/>
                          </a:solidFill>
                          <a:effectLst/>
                          <a:latin typeface="Arial" charset="0"/>
                        </a:rPr>
                        <a:t>Privacy (Confidentiality and Anonymity)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7527">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Arial" charset="0"/>
                        </a:rPr>
                        <a:t>Beneficence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Char char="•"/>
                        <a:tabLst/>
                      </a:pPr>
                      <a:r>
                        <a:rPr kumimoji="0" lang="en-US" sz="2400" b="0" i="0" u="none" strike="noStrike" cap="none" normalizeH="0" baseline="0" smtClean="0">
                          <a:ln>
                            <a:noFill/>
                          </a:ln>
                          <a:solidFill>
                            <a:schemeClr val="tx1"/>
                          </a:solidFill>
                          <a:effectLst/>
                          <a:latin typeface="Arial" charset="0"/>
                        </a:rPr>
                        <a:t>Protecting participants from harm</a:t>
                      </a:r>
                    </a:p>
                    <a:p>
                      <a:pPr marL="0" marR="0" lvl="0" indent="0" algn="l" defTabSz="914400" rtl="0" eaLnBrk="0" fontAlgn="base" latinLnBrk="0" hangingPunct="0">
                        <a:lnSpc>
                          <a:spcPct val="100000"/>
                        </a:lnSpc>
                        <a:spcBef>
                          <a:spcPct val="20000"/>
                        </a:spcBef>
                        <a:spcAft>
                          <a:spcPct val="0"/>
                        </a:spcAft>
                        <a:buClr>
                          <a:schemeClr val="tx1"/>
                        </a:buClr>
                        <a:buSzPct val="75000"/>
                        <a:buFontTx/>
                        <a:buChar char="•"/>
                        <a:tabLst/>
                      </a:pPr>
                      <a:r>
                        <a:rPr kumimoji="0" lang="en-US" sz="2400" b="0" i="0" u="none" strike="noStrike" cap="none" normalizeH="0" baseline="0" smtClean="0">
                          <a:ln>
                            <a:noFill/>
                          </a:ln>
                          <a:solidFill>
                            <a:schemeClr val="tx1"/>
                          </a:solidFill>
                          <a:effectLst/>
                          <a:latin typeface="Arial" charset="0"/>
                        </a:rPr>
                        <a:t>Assessment of risks and benefits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7527">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Arial" charset="0"/>
                        </a:rPr>
                        <a:t>Justice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Char char="•"/>
                        <a:tabLst/>
                      </a:pPr>
                      <a:r>
                        <a:rPr kumimoji="0" lang="en-US" sz="2400" b="0" i="0" u="none" strike="noStrike" cap="none" normalizeH="0" baseline="0" dirty="0" smtClean="0">
                          <a:ln>
                            <a:noFill/>
                          </a:ln>
                          <a:solidFill>
                            <a:schemeClr val="tx1"/>
                          </a:solidFill>
                          <a:effectLst/>
                          <a:latin typeface="Arial" charset="0"/>
                        </a:rPr>
                        <a:t>Choosing participants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6"/>
          <p:cNvSpPr txBox="1">
            <a:spLocks noChangeArrowheads="1"/>
          </p:cNvSpPr>
          <p:nvPr/>
        </p:nvSpPr>
        <p:spPr>
          <a:xfrm>
            <a:off x="3657600" y="6015036"/>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85800" y="152400"/>
            <a:ext cx="7715250" cy="1143000"/>
          </a:xfrm>
        </p:spPr>
        <p:txBody>
          <a:bodyPr/>
          <a:lstStyle/>
          <a:p>
            <a:pPr>
              <a:defRPr/>
            </a:pPr>
            <a:r>
              <a:rPr lang="en-US" sz="4000" b="1" dirty="0" smtClean="0">
                <a:solidFill>
                  <a:schemeClr val="tx2">
                    <a:lumMod val="50000"/>
                  </a:schemeClr>
                </a:solidFill>
              </a:rPr>
              <a:t>INFORMED CONSENT</a:t>
            </a:r>
            <a:br>
              <a:rPr lang="en-US" sz="4000" b="1" dirty="0" smtClean="0">
                <a:solidFill>
                  <a:schemeClr val="tx2">
                    <a:lumMod val="50000"/>
                  </a:schemeClr>
                </a:solidFill>
              </a:rPr>
            </a:br>
            <a:r>
              <a:rPr lang="en-US" sz="2400" b="1" dirty="0" smtClean="0">
                <a:solidFill>
                  <a:schemeClr val="tx2">
                    <a:lumMod val="50000"/>
                  </a:schemeClr>
                </a:solidFill>
              </a:rPr>
              <a:t>“GETTING PERMISSION FROM RESEARCH PARTICIPANTS”</a:t>
            </a:r>
          </a:p>
        </p:txBody>
      </p:sp>
      <p:sp>
        <p:nvSpPr>
          <p:cNvPr id="26627" name="Rectangle 3"/>
          <p:cNvSpPr>
            <a:spLocks noGrp="1" noChangeArrowheads="1"/>
          </p:cNvSpPr>
          <p:nvPr>
            <p:ph type="body" sz="half" idx="1"/>
          </p:nvPr>
        </p:nvSpPr>
        <p:spPr>
          <a:xfrm>
            <a:off x="152400" y="1524000"/>
            <a:ext cx="5181600" cy="4419600"/>
          </a:xfrm>
          <a:noFill/>
        </p:spPr>
        <p:txBody>
          <a:bodyPr>
            <a:normAutofit lnSpcReduction="10000"/>
          </a:bodyPr>
          <a:lstStyle/>
          <a:p>
            <a:r>
              <a:rPr lang="en-US" sz="2800" dirty="0" smtClean="0">
                <a:effectLst/>
              </a:rPr>
              <a:t>Consent is a PROCESS...</a:t>
            </a:r>
          </a:p>
          <a:p>
            <a:pPr lvl="1"/>
            <a:r>
              <a:rPr lang="en-US" sz="2800" dirty="0" smtClean="0">
                <a:effectLst/>
              </a:rPr>
              <a:t>Researcher describes researc</a:t>
            </a:r>
            <a:r>
              <a:rPr lang="en-US" sz="2800" dirty="0" smtClean="0"/>
              <a:t>h study</a:t>
            </a:r>
            <a:endParaRPr lang="en-US" sz="2800" dirty="0" smtClean="0">
              <a:effectLst/>
            </a:endParaRPr>
          </a:p>
          <a:p>
            <a:pPr lvl="1"/>
            <a:r>
              <a:rPr lang="en-US" sz="2800" dirty="0" smtClean="0">
                <a:effectLst/>
              </a:rPr>
              <a:t>Participant has chance to ask questions and time to make a decision about whether to participate</a:t>
            </a:r>
          </a:p>
          <a:p>
            <a:pPr lvl="1"/>
            <a:r>
              <a:rPr lang="en-US" sz="2800" dirty="0" smtClean="0">
                <a:effectLst/>
              </a:rPr>
              <a:t>Researcher answers questions</a:t>
            </a:r>
          </a:p>
          <a:p>
            <a:pPr lvl="1"/>
            <a:r>
              <a:rPr lang="en-US" sz="2800" dirty="0" smtClean="0">
                <a:effectLst/>
              </a:rPr>
              <a:t>Participant signs a consent form agreeing to participate</a:t>
            </a:r>
          </a:p>
          <a:p>
            <a:pPr lvl="1"/>
            <a:endParaRPr lang="en-US" sz="2400" b="1" dirty="0" smtClean="0">
              <a:effectLst/>
            </a:endParaRPr>
          </a:p>
          <a:p>
            <a:pPr marL="0" indent="0">
              <a:buNone/>
            </a:pPr>
            <a:endParaRPr lang="en-US" sz="2400" b="1" dirty="0" smtClean="0">
              <a:effectLst/>
            </a:endParaRPr>
          </a:p>
        </p:txBody>
      </p:sp>
      <p:pic>
        <p:nvPicPr>
          <p:cNvPr id="1027" name="Picture 3" descr="\\WINEFSNSPRD02\CHPL_Adolescent_Med$\Liz Miller\CTSI - Community PARTners\CPRET\1CPRET_Material Development\CPRET_09052014_V1.0 - Revised for Copyright\Photos\DSC_01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071" y="1295400"/>
            <a:ext cx="3311129" cy="22015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NEFSNSPRD02\CHPL_Adolescent_Med$\Liz Miller\CTSI - Community PARTners\CPRET\1CPRET_Material Development\CPRET_09052014_V1.0 - Revised for Copyright\Photos\DSC_01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8071" y="3805302"/>
            <a:ext cx="3311129" cy="22015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txBox="1">
            <a:spLocks noChangeArrowheads="1"/>
          </p:cNvSpPr>
          <p:nvPr/>
        </p:nvSpPr>
        <p:spPr>
          <a:xfrm>
            <a:off x="3657600" y="6015036"/>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09600" y="76200"/>
            <a:ext cx="7715250" cy="1295400"/>
          </a:xfrm>
        </p:spPr>
        <p:txBody>
          <a:bodyPr/>
          <a:lstStyle/>
          <a:p>
            <a:pPr>
              <a:defRPr/>
            </a:pPr>
            <a:r>
              <a:rPr lang="en-US" sz="4000" b="1" dirty="0" smtClean="0">
                <a:solidFill>
                  <a:schemeClr val="tx2">
                    <a:lumMod val="50000"/>
                  </a:schemeClr>
                </a:solidFill>
              </a:rPr>
              <a:t>INFORMED CONSENT</a:t>
            </a:r>
            <a:br>
              <a:rPr lang="en-US" sz="4000" b="1" dirty="0" smtClean="0">
                <a:solidFill>
                  <a:schemeClr val="tx2">
                    <a:lumMod val="50000"/>
                  </a:schemeClr>
                </a:solidFill>
              </a:rPr>
            </a:br>
            <a:r>
              <a:rPr lang="en-US" sz="2400" b="1" dirty="0" smtClean="0">
                <a:solidFill>
                  <a:schemeClr val="tx2">
                    <a:lumMod val="50000"/>
                  </a:schemeClr>
                </a:solidFill>
              </a:rPr>
              <a:t>“GETTING PERMISSION FROM RESEARCH PARTICIPANTS” CONTINUED</a:t>
            </a:r>
          </a:p>
        </p:txBody>
      </p:sp>
      <p:sp>
        <p:nvSpPr>
          <p:cNvPr id="26627" name="Rectangle 3"/>
          <p:cNvSpPr>
            <a:spLocks noGrp="1" noChangeArrowheads="1"/>
          </p:cNvSpPr>
          <p:nvPr>
            <p:ph type="body" sz="half" idx="1"/>
          </p:nvPr>
        </p:nvSpPr>
        <p:spPr>
          <a:xfrm>
            <a:off x="76200" y="1524000"/>
            <a:ext cx="5453125" cy="4724400"/>
          </a:xfrm>
          <a:noFill/>
        </p:spPr>
        <p:txBody>
          <a:bodyPr>
            <a:normAutofit/>
          </a:bodyPr>
          <a:lstStyle/>
          <a:p>
            <a:r>
              <a:rPr lang="en-US" dirty="0" smtClean="0">
                <a:effectLst/>
              </a:rPr>
              <a:t>Consent is a PROCESS...</a:t>
            </a:r>
          </a:p>
          <a:p>
            <a:r>
              <a:rPr lang="en-US" dirty="0">
                <a:effectLst/>
              </a:rPr>
              <a:t>Highlights: </a:t>
            </a:r>
            <a:endParaRPr lang="en-US" dirty="0" smtClean="0">
              <a:effectLst/>
            </a:endParaRPr>
          </a:p>
          <a:p>
            <a:pPr lvl="1"/>
            <a:r>
              <a:rPr lang="en-US" sz="2200" dirty="0" smtClean="0">
                <a:effectLst/>
              </a:rPr>
              <a:t>The fact that this is </a:t>
            </a:r>
            <a:r>
              <a:rPr lang="en-US" sz="2200" u="sng" dirty="0" smtClean="0">
                <a:effectLst/>
              </a:rPr>
              <a:t>RESEARCH</a:t>
            </a:r>
          </a:p>
          <a:p>
            <a:pPr lvl="1"/>
            <a:r>
              <a:rPr lang="en-US" sz="2200" dirty="0">
                <a:effectLst/>
              </a:rPr>
              <a:t>Description of </a:t>
            </a:r>
            <a:r>
              <a:rPr lang="en-US" sz="2200" dirty="0" smtClean="0">
                <a:effectLst/>
              </a:rPr>
              <a:t>study, duration, nature of tasks, </a:t>
            </a:r>
            <a:r>
              <a:rPr lang="en-US" sz="2200" dirty="0">
                <a:effectLst/>
              </a:rPr>
              <a:t>and source of </a:t>
            </a:r>
            <a:r>
              <a:rPr lang="en-US" sz="2200" dirty="0" smtClean="0">
                <a:effectLst/>
              </a:rPr>
              <a:t>participants</a:t>
            </a:r>
            <a:endParaRPr lang="en-US" sz="2200" dirty="0">
              <a:effectLst/>
            </a:endParaRPr>
          </a:p>
          <a:p>
            <a:pPr lvl="1"/>
            <a:r>
              <a:rPr lang="en-US" sz="2200" dirty="0" smtClean="0">
                <a:effectLst/>
              </a:rPr>
              <a:t>Risks </a:t>
            </a:r>
            <a:r>
              <a:rPr lang="en-US" sz="2200" dirty="0">
                <a:effectLst/>
              </a:rPr>
              <a:t>and/or </a:t>
            </a:r>
            <a:r>
              <a:rPr lang="en-US" sz="2200" dirty="0" smtClean="0">
                <a:effectLst/>
              </a:rPr>
              <a:t>benefits</a:t>
            </a:r>
          </a:p>
          <a:p>
            <a:pPr lvl="1"/>
            <a:r>
              <a:rPr lang="en-US" sz="2200" dirty="0" smtClean="0">
                <a:effectLst/>
              </a:rPr>
              <a:t>Compensation or state if there are no payments for participation</a:t>
            </a:r>
            <a:endParaRPr lang="en-US" sz="2200" dirty="0">
              <a:effectLst/>
            </a:endParaRPr>
          </a:p>
          <a:p>
            <a:pPr lvl="1"/>
            <a:r>
              <a:rPr lang="en-US" sz="2200" dirty="0" smtClean="0">
                <a:effectLst/>
              </a:rPr>
              <a:t>How confidentiality </a:t>
            </a:r>
            <a:r>
              <a:rPr lang="en-US" sz="2200" dirty="0">
                <a:effectLst/>
              </a:rPr>
              <a:t>will be </a:t>
            </a:r>
            <a:r>
              <a:rPr lang="en-US" sz="2200" dirty="0" smtClean="0">
                <a:effectLst/>
              </a:rPr>
              <a:t>maintained</a:t>
            </a:r>
          </a:p>
          <a:p>
            <a:pPr lvl="1"/>
            <a:r>
              <a:rPr lang="en-US" sz="2200" dirty="0" smtClean="0">
                <a:effectLst/>
              </a:rPr>
              <a:t>That participation is voluntary</a:t>
            </a:r>
          </a:p>
          <a:p>
            <a:pPr lvl="1"/>
            <a:r>
              <a:rPr lang="en-US" sz="2200" dirty="0" smtClean="0">
                <a:effectLst/>
              </a:rPr>
              <a:t>Participant can </a:t>
            </a:r>
            <a:r>
              <a:rPr lang="en-US" sz="2200" dirty="0">
                <a:effectLst/>
              </a:rPr>
              <a:t>withdraw at any </a:t>
            </a:r>
            <a:r>
              <a:rPr lang="en-US" sz="2200" dirty="0" smtClean="0">
                <a:effectLst/>
              </a:rPr>
              <a:t>time</a:t>
            </a:r>
            <a:endParaRPr lang="en-US" sz="2200" dirty="0">
              <a:effectLst/>
            </a:endParaRPr>
          </a:p>
          <a:p>
            <a:pPr lvl="1"/>
            <a:r>
              <a:rPr lang="en-US" sz="2200" dirty="0" smtClean="0">
                <a:effectLst/>
              </a:rPr>
              <a:t>Contact </a:t>
            </a:r>
            <a:r>
              <a:rPr lang="en-US" sz="2200" dirty="0">
                <a:effectLst/>
              </a:rPr>
              <a:t>person </a:t>
            </a:r>
            <a:r>
              <a:rPr lang="en-US" sz="2200" dirty="0" smtClean="0">
                <a:effectLst/>
              </a:rPr>
              <a:t>for research</a:t>
            </a:r>
          </a:p>
        </p:txBody>
      </p:sp>
      <p:pic>
        <p:nvPicPr>
          <p:cNvPr id="2051" name="Picture 3" descr="\\WINEFSNSPRD02\CHPL_Adolescent_Med$\Liz Miller\CTSI - Community PARTners\CPRET\1CPRET_Material Development\CPRET_09052014_V1.0 - Revised for Copyright\Photos\DSC_01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8061" y="1219200"/>
            <a:ext cx="3323539"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INEFSNSPRD02\CHPL_Adolescent_Med$\Liz Miller\CTSI - Community PARTners\CPRET\1CPRET_Material Development\CPRET_09052014_V1.0 - Revised for Copyright\Photos\DSC_01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8061" y="3796067"/>
            <a:ext cx="3229889" cy="21475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txBox="1">
            <a:spLocks noChangeArrowheads="1"/>
          </p:cNvSpPr>
          <p:nvPr/>
        </p:nvSpPr>
        <p:spPr>
          <a:xfrm>
            <a:off x="3657600" y="6015036"/>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11227057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609600" y="609600"/>
            <a:ext cx="7715250" cy="1143000"/>
          </a:xfrm>
        </p:spPr>
        <p:txBody>
          <a:bodyPr/>
          <a:lstStyle/>
          <a:p>
            <a:pPr>
              <a:defRPr/>
            </a:pPr>
            <a:r>
              <a:rPr lang="en-US" sz="4000" b="1" dirty="0" smtClean="0">
                <a:solidFill>
                  <a:schemeClr val="tx2">
                    <a:lumMod val="50000"/>
                  </a:schemeClr>
                </a:solidFill>
              </a:rPr>
              <a:t>UNDERSTANDING CONSENT</a:t>
            </a:r>
          </a:p>
        </p:txBody>
      </p:sp>
      <p:sp>
        <p:nvSpPr>
          <p:cNvPr id="27651" name="Rectangle 3"/>
          <p:cNvSpPr>
            <a:spLocks noGrp="1" noChangeArrowheads="1"/>
          </p:cNvSpPr>
          <p:nvPr>
            <p:ph idx="1"/>
          </p:nvPr>
        </p:nvSpPr>
        <p:spPr>
          <a:xfrm>
            <a:off x="304800" y="1676400"/>
            <a:ext cx="7848600" cy="4876800"/>
          </a:xfrm>
        </p:spPr>
        <p:txBody>
          <a:bodyPr>
            <a:normAutofit/>
          </a:bodyPr>
          <a:lstStyle/>
          <a:p>
            <a:r>
              <a:rPr lang="en-US" sz="3200" kern="0" dirty="0" smtClean="0">
                <a:effectLst/>
              </a:rPr>
              <a:t>Clearly written</a:t>
            </a:r>
          </a:p>
          <a:p>
            <a:r>
              <a:rPr lang="en-US" sz="3200" kern="0" dirty="0" smtClean="0">
                <a:effectLst/>
              </a:rPr>
              <a:t>Everyday words</a:t>
            </a:r>
          </a:p>
          <a:p>
            <a:r>
              <a:rPr lang="en-US" sz="3200" kern="0" dirty="0" smtClean="0">
                <a:effectLst/>
              </a:rPr>
              <a:t>Plan for participants who cannot read</a:t>
            </a:r>
          </a:p>
          <a:p>
            <a:r>
              <a:rPr lang="en-US" sz="3200" kern="0" dirty="0" smtClean="0"/>
              <a:t>Plan for participants who are not English speakers</a:t>
            </a:r>
          </a:p>
          <a:p>
            <a:r>
              <a:rPr lang="en-US" sz="3200" kern="0" dirty="0" smtClean="0"/>
              <a:t>Plan for participants who may have additional needs to comprehend consent language</a:t>
            </a:r>
            <a:endParaRPr lang="en-US" sz="3200" kern="0" dirty="0" smtClean="0">
              <a:effectLst>
                <a:outerShdw blurRad="38100" dist="38100" dir="2700000" algn="tl">
                  <a:srgbClr val="000000">
                    <a:alpha val="43137"/>
                  </a:srgbClr>
                </a:outerShdw>
              </a:effectLst>
            </a:endParaRPr>
          </a:p>
        </p:txBody>
      </p:sp>
      <p:sp>
        <p:nvSpPr>
          <p:cNvPr id="7" name="Rectangle 6"/>
          <p:cNvSpPr txBox="1">
            <a:spLocks noChangeArrowheads="1"/>
          </p:cNvSpPr>
          <p:nvPr/>
        </p:nvSpPr>
        <p:spPr>
          <a:xfrm>
            <a:off x="3657600" y="6015036"/>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rPr>
              <a:t>ACTIVITY  </a:t>
            </a:r>
            <a:br>
              <a:rPr lang="en-US" dirty="0" smtClean="0">
                <a:solidFill>
                  <a:srgbClr val="002060"/>
                </a:solidFill>
              </a:rPr>
            </a:br>
            <a:endParaRPr lang="en-US" sz="3600" dirty="0">
              <a:solidFill>
                <a:srgbClr val="002060"/>
              </a:solidFill>
            </a:endParaRPr>
          </a:p>
        </p:txBody>
      </p:sp>
      <p:sp>
        <p:nvSpPr>
          <p:cNvPr id="3" name="Content Placeholder 2"/>
          <p:cNvSpPr>
            <a:spLocks noGrp="1"/>
          </p:cNvSpPr>
          <p:nvPr>
            <p:ph idx="1"/>
          </p:nvPr>
        </p:nvSpPr>
        <p:spPr/>
        <p:txBody>
          <a:bodyPr/>
          <a:lstStyle/>
          <a:p>
            <a:pPr>
              <a:buNone/>
            </a:pPr>
            <a:endParaRPr lang="en-US" dirty="0" smtClean="0"/>
          </a:p>
          <a:p>
            <a:pPr>
              <a:buNone/>
            </a:pPr>
            <a:r>
              <a:rPr lang="en-US" sz="3600" dirty="0" smtClean="0">
                <a:solidFill>
                  <a:srgbClr val="002060"/>
                </a:solidFill>
              </a:rPr>
              <a:t>Practicing Informed Consent Process</a:t>
            </a:r>
          </a:p>
          <a:p>
            <a:pPr>
              <a:buNone/>
            </a:pPr>
            <a:endParaRPr lang="en-US" sz="3600" dirty="0" smtClean="0"/>
          </a:p>
          <a:p>
            <a:pPr>
              <a:buNone/>
            </a:pPr>
            <a:r>
              <a:rPr lang="en-US" dirty="0" smtClean="0"/>
              <a:t>[10-15 minutes]</a:t>
            </a:r>
            <a:endParaRPr lang="en-US" dirty="0"/>
          </a:p>
        </p:txBody>
      </p:sp>
      <p:sp>
        <p:nvSpPr>
          <p:cNvPr id="8"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10550" cy="1295400"/>
          </a:xfrm>
        </p:spPr>
        <p:txBody>
          <a:bodyPr>
            <a:normAutofit fontScale="90000"/>
          </a:bodyPr>
          <a:lstStyle/>
          <a:p>
            <a:r>
              <a:rPr lang="en-US" sz="4400" b="1" dirty="0" smtClean="0">
                <a:solidFill>
                  <a:schemeClr val="tx2">
                    <a:lumMod val="50000"/>
                  </a:schemeClr>
                </a:solidFill>
              </a:rPr>
              <a:t>WHAT ROLES DO WE PLAY IN RESEARCH? </a:t>
            </a:r>
            <a:endParaRPr lang="en-US" sz="4400" b="1" dirty="0">
              <a:solidFill>
                <a:schemeClr val="tx2">
                  <a:lumMod val="50000"/>
                </a:schemeClr>
              </a:solidFill>
            </a:endParaRPr>
          </a:p>
        </p:txBody>
      </p:sp>
      <p:sp>
        <p:nvSpPr>
          <p:cNvPr id="3" name="Content Placeholder 2"/>
          <p:cNvSpPr>
            <a:spLocks noGrp="1"/>
          </p:cNvSpPr>
          <p:nvPr>
            <p:ph idx="1"/>
          </p:nvPr>
        </p:nvSpPr>
        <p:spPr>
          <a:xfrm>
            <a:off x="152400" y="1752600"/>
            <a:ext cx="8153400" cy="4648200"/>
          </a:xfrm>
        </p:spPr>
        <p:txBody>
          <a:bodyPr>
            <a:normAutofit fontScale="92500" lnSpcReduction="20000"/>
          </a:bodyPr>
          <a:lstStyle/>
          <a:p>
            <a:endParaRPr lang="en-US" dirty="0" smtClean="0">
              <a:solidFill>
                <a:schemeClr val="tx2">
                  <a:lumMod val="50000"/>
                </a:schemeClr>
              </a:solidFill>
            </a:endParaRPr>
          </a:p>
          <a:p>
            <a:r>
              <a:rPr lang="en-US" sz="3200" dirty="0" smtClean="0">
                <a:solidFill>
                  <a:schemeClr val="tx2">
                    <a:lumMod val="50000"/>
                  </a:schemeClr>
                </a:solidFill>
              </a:rPr>
              <a:t>Participant</a:t>
            </a:r>
          </a:p>
          <a:p>
            <a:r>
              <a:rPr lang="en-US" sz="3200" dirty="0" smtClean="0">
                <a:solidFill>
                  <a:schemeClr val="tx2">
                    <a:lumMod val="50000"/>
                  </a:schemeClr>
                </a:solidFill>
              </a:rPr>
              <a:t>Researcher</a:t>
            </a:r>
          </a:p>
          <a:p>
            <a:r>
              <a:rPr lang="en-US" sz="3200" dirty="0" smtClean="0">
                <a:solidFill>
                  <a:schemeClr val="tx2">
                    <a:lumMod val="50000"/>
                  </a:schemeClr>
                </a:solidFill>
              </a:rPr>
              <a:t>Stakeholder</a:t>
            </a:r>
          </a:p>
          <a:p>
            <a:r>
              <a:rPr lang="en-US" sz="3200" dirty="0" smtClean="0">
                <a:solidFill>
                  <a:schemeClr val="tx2">
                    <a:lumMod val="50000"/>
                  </a:schemeClr>
                </a:solidFill>
              </a:rPr>
              <a:t>Partner</a:t>
            </a:r>
          </a:p>
          <a:p>
            <a:r>
              <a:rPr lang="en-US" sz="3200" dirty="0" smtClean="0">
                <a:solidFill>
                  <a:schemeClr val="tx2">
                    <a:lumMod val="50000"/>
                  </a:schemeClr>
                </a:solidFill>
              </a:rPr>
              <a:t>Team</a:t>
            </a:r>
          </a:p>
          <a:p>
            <a:pPr lvl="1">
              <a:buSzPct val="65000"/>
              <a:defRPr/>
            </a:pPr>
            <a:r>
              <a:rPr lang="en-US" sz="3200" dirty="0">
                <a:solidFill>
                  <a:schemeClr val="tx2">
                    <a:lumMod val="50000"/>
                  </a:schemeClr>
                </a:solidFill>
              </a:rPr>
              <a:t>YOU</a:t>
            </a:r>
          </a:p>
          <a:p>
            <a:pPr lvl="1">
              <a:buSzPct val="65000"/>
              <a:defRPr/>
            </a:pPr>
            <a:r>
              <a:rPr lang="en-US" sz="3200" dirty="0">
                <a:solidFill>
                  <a:schemeClr val="tx2">
                    <a:lumMod val="50000"/>
                  </a:schemeClr>
                </a:solidFill>
              </a:rPr>
              <a:t>Community Agency</a:t>
            </a:r>
          </a:p>
          <a:p>
            <a:pPr lvl="1">
              <a:buSzPct val="65000"/>
              <a:defRPr/>
            </a:pPr>
            <a:r>
              <a:rPr lang="en-US" sz="3200" dirty="0">
                <a:solidFill>
                  <a:schemeClr val="tx2">
                    <a:lumMod val="50000"/>
                  </a:schemeClr>
                </a:solidFill>
              </a:rPr>
              <a:t>University Staff</a:t>
            </a:r>
          </a:p>
          <a:p>
            <a:pPr lvl="1">
              <a:buSzPct val="65000"/>
              <a:defRPr/>
            </a:pPr>
            <a:r>
              <a:rPr lang="en-US" sz="3200" dirty="0">
                <a:solidFill>
                  <a:schemeClr val="tx2">
                    <a:lumMod val="50000"/>
                  </a:schemeClr>
                </a:solidFill>
              </a:rPr>
              <a:t>Service and Medical Providers</a:t>
            </a:r>
          </a:p>
          <a:p>
            <a:endParaRPr lang="en-US" sz="3200" dirty="0" smtClean="0">
              <a:solidFill>
                <a:schemeClr val="tx2">
                  <a:lumMod val="50000"/>
                </a:schemeClr>
              </a:solidFill>
            </a:endParaRPr>
          </a:p>
          <a:p>
            <a:pPr marL="0" indent="0">
              <a:buNone/>
            </a:pPr>
            <a:endParaRPr lang="en-US" dirty="0">
              <a:solidFill>
                <a:schemeClr val="tx2">
                  <a:lumMod val="50000"/>
                </a:schemeClr>
              </a:solidFill>
            </a:endParaRPr>
          </a:p>
        </p:txBody>
      </p:sp>
      <p:sp>
        <p:nvSpPr>
          <p:cNvPr id="7"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638175" y="495300"/>
            <a:ext cx="7715250" cy="1143000"/>
          </a:xfrm>
        </p:spPr>
        <p:txBody>
          <a:bodyPr/>
          <a:lstStyle/>
          <a:p>
            <a:pPr>
              <a:defRPr/>
            </a:pPr>
            <a:r>
              <a:rPr lang="en-US" b="1" dirty="0" smtClean="0">
                <a:solidFill>
                  <a:schemeClr val="tx2">
                    <a:lumMod val="50000"/>
                  </a:schemeClr>
                </a:solidFill>
              </a:rPr>
              <a:t>WHO CAN GIVE CONSENT?</a:t>
            </a:r>
          </a:p>
        </p:txBody>
      </p:sp>
      <p:sp>
        <p:nvSpPr>
          <p:cNvPr id="31747" name="Rectangle 3"/>
          <p:cNvSpPr>
            <a:spLocks noGrp="1" noChangeArrowheads="1"/>
          </p:cNvSpPr>
          <p:nvPr>
            <p:ph idx="1"/>
          </p:nvPr>
        </p:nvSpPr>
        <p:spPr>
          <a:xfrm>
            <a:off x="228600" y="1600200"/>
            <a:ext cx="7924800" cy="4953000"/>
          </a:xfrm>
        </p:spPr>
        <p:txBody>
          <a:bodyPr>
            <a:normAutofit fontScale="85000" lnSpcReduction="20000"/>
          </a:bodyPr>
          <a:lstStyle/>
          <a:p>
            <a:pPr>
              <a:lnSpc>
                <a:spcPct val="90000"/>
              </a:lnSpc>
            </a:pPr>
            <a:r>
              <a:rPr lang="en-US" sz="3200" dirty="0" smtClean="0">
                <a:effectLst/>
              </a:rPr>
              <a:t>In Pennsylvania:</a:t>
            </a:r>
          </a:p>
          <a:p>
            <a:pPr lvl="1">
              <a:lnSpc>
                <a:spcPct val="90000"/>
              </a:lnSpc>
            </a:pPr>
            <a:r>
              <a:rPr lang="en-US" sz="3100" dirty="0" smtClean="0"/>
              <a:t>For minors (age 17 or younger), parent or legal guardian</a:t>
            </a:r>
          </a:p>
          <a:p>
            <a:pPr lvl="1">
              <a:lnSpc>
                <a:spcPct val="90000"/>
              </a:lnSpc>
            </a:pPr>
            <a:r>
              <a:rPr lang="en-US" sz="3100" dirty="0" smtClean="0">
                <a:effectLst/>
              </a:rPr>
              <a:t>For adults (18 or older) can consent for themselves, unless mentally unable, then “proxy” consent used</a:t>
            </a:r>
          </a:p>
          <a:p>
            <a:pPr marL="114300" indent="0">
              <a:lnSpc>
                <a:spcPct val="90000"/>
              </a:lnSpc>
              <a:buNone/>
            </a:pPr>
            <a:endParaRPr lang="en-US" sz="3200" dirty="0" smtClean="0">
              <a:effectLst/>
            </a:endParaRPr>
          </a:p>
          <a:p>
            <a:pPr>
              <a:lnSpc>
                <a:spcPct val="90000"/>
              </a:lnSpc>
            </a:pPr>
            <a:r>
              <a:rPr lang="en-US" sz="3200" dirty="0" smtClean="0">
                <a:effectLst/>
              </a:rPr>
              <a:t>EXAMPLES</a:t>
            </a:r>
          </a:p>
          <a:p>
            <a:pPr lvl="1">
              <a:lnSpc>
                <a:spcPct val="90000"/>
              </a:lnSpc>
            </a:pPr>
            <a:r>
              <a:rPr lang="en-US" sz="3100" dirty="0" smtClean="0">
                <a:effectLst/>
              </a:rPr>
              <a:t>Teenage mother can consent for her child but not herself</a:t>
            </a:r>
          </a:p>
          <a:p>
            <a:pPr lvl="1">
              <a:lnSpc>
                <a:spcPct val="90000"/>
              </a:lnSpc>
            </a:pPr>
            <a:r>
              <a:rPr lang="en-US" sz="3100" dirty="0" smtClean="0">
                <a:effectLst/>
              </a:rPr>
              <a:t>If IRB waives parent consent, minor can assent to participation</a:t>
            </a:r>
          </a:p>
          <a:p>
            <a:pPr lvl="1">
              <a:lnSpc>
                <a:spcPct val="90000"/>
              </a:lnSpc>
            </a:pPr>
            <a:r>
              <a:rPr lang="en-US" sz="3100" dirty="0" smtClean="0">
                <a:effectLst/>
              </a:rPr>
              <a:t>Parental consent with minor “assent”</a:t>
            </a:r>
          </a:p>
          <a:p>
            <a:pPr marL="411480" lvl="1" indent="0">
              <a:lnSpc>
                <a:spcPct val="90000"/>
              </a:lnSpc>
              <a:buNone/>
            </a:pPr>
            <a:endParaRPr lang="en-US" sz="3200" dirty="0" smtClean="0">
              <a:effectLst/>
            </a:endParaRPr>
          </a:p>
          <a:p>
            <a:pPr>
              <a:lnSpc>
                <a:spcPct val="90000"/>
              </a:lnSpc>
            </a:pPr>
            <a:r>
              <a:rPr lang="en-US" sz="3600" dirty="0" smtClean="0"/>
              <a:t>Discussion of Scenarios</a:t>
            </a:r>
            <a:endParaRPr lang="en-US" sz="3600" dirty="0" smtClean="0">
              <a:effectLst/>
            </a:endParaRPr>
          </a:p>
        </p:txBody>
      </p:sp>
      <p:sp>
        <p:nvSpPr>
          <p:cNvPr id="7" name="Rectangle 6"/>
          <p:cNvSpPr txBox="1">
            <a:spLocks noChangeArrowheads="1"/>
          </p:cNvSpPr>
          <p:nvPr/>
        </p:nvSpPr>
        <p:spPr>
          <a:xfrm>
            <a:off x="3657600" y="6015036"/>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2315316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609600" y="381000"/>
            <a:ext cx="7467600" cy="1143000"/>
          </a:xfrm>
        </p:spPr>
        <p:txBody>
          <a:bodyPr/>
          <a:lstStyle/>
          <a:p>
            <a:pPr>
              <a:defRPr/>
            </a:pPr>
            <a:r>
              <a:rPr lang="en-US" b="1" dirty="0" smtClean="0">
                <a:solidFill>
                  <a:schemeClr val="tx2">
                    <a:lumMod val="50000"/>
                  </a:schemeClr>
                </a:solidFill>
              </a:rPr>
              <a:t>PRIVACY</a:t>
            </a:r>
          </a:p>
        </p:txBody>
      </p:sp>
      <p:sp>
        <p:nvSpPr>
          <p:cNvPr id="28675" name="Rectangle 3"/>
          <p:cNvSpPr>
            <a:spLocks noGrp="1" noChangeArrowheads="1"/>
          </p:cNvSpPr>
          <p:nvPr>
            <p:ph idx="1"/>
          </p:nvPr>
        </p:nvSpPr>
        <p:spPr>
          <a:xfrm>
            <a:off x="381000" y="1600200"/>
            <a:ext cx="7772400" cy="4495800"/>
          </a:xfrm>
        </p:spPr>
        <p:txBody>
          <a:bodyPr>
            <a:normAutofit/>
          </a:bodyPr>
          <a:lstStyle/>
          <a:p>
            <a:r>
              <a:rPr lang="en-US" sz="3200" dirty="0" smtClean="0">
                <a:effectLst/>
              </a:rPr>
              <a:t>All personal information remains confidential (private)</a:t>
            </a:r>
          </a:p>
          <a:p>
            <a:pPr lvl="1"/>
            <a:r>
              <a:rPr lang="en-US" sz="3200" dirty="0" smtClean="0">
                <a:effectLst/>
              </a:rPr>
              <a:t>Behaviors</a:t>
            </a:r>
          </a:p>
          <a:p>
            <a:pPr lvl="1"/>
            <a:r>
              <a:rPr lang="en-US" sz="3200" dirty="0" smtClean="0">
                <a:effectLst/>
              </a:rPr>
              <a:t>Lab tests</a:t>
            </a:r>
          </a:p>
          <a:p>
            <a:pPr lvl="1"/>
            <a:r>
              <a:rPr lang="en-US" sz="3200" dirty="0" smtClean="0">
                <a:effectLst/>
              </a:rPr>
              <a:t>Questionnaire results</a:t>
            </a:r>
          </a:p>
          <a:p>
            <a:pPr lvl="1"/>
            <a:r>
              <a:rPr lang="en-US" sz="3200" dirty="0" smtClean="0">
                <a:effectLst/>
              </a:rPr>
              <a:t>Age, phone numbers, etc</a:t>
            </a:r>
          </a:p>
        </p:txBody>
      </p:sp>
      <p:sp>
        <p:nvSpPr>
          <p:cNvPr id="7"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762000" y="609600"/>
            <a:ext cx="7543800" cy="1066800"/>
          </a:xfrm>
        </p:spPr>
        <p:txBody>
          <a:bodyPr/>
          <a:lstStyle/>
          <a:p>
            <a:pPr>
              <a:defRPr/>
            </a:pPr>
            <a:r>
              <a:rPr lang="en-US" b="1" dirty="0" smtClean="0">
                <a:solidFill>
                  <a:schemeClr val="tx2">
                    <a:lumMod val="50000"/>
                  </a:schemeClr>
                </a:solidFill>
              </a:rPr>
              <a:t>PROTECT FROM HARM</a:t>
            </a:r>
          </a:p>
        </p:txBody>
      </p:sp>
      <p:sp>
        <p:nvSpPr>
          <p:cNvPr id="29699" name="Rectangle 3"/>
          <p:cNvSpPr>
            <a:spLocks noGrp="1" noChangeArrowheads="1"/>
          </p:cNvSpPr>
          <p:nvPr>
            <p:ph idx="1"/>
          </p:nvPr>
        </p:nvSpPr>
        <p:spPr>
          <a:xfrm>
            <a:off x="762000" y="1981200"/>
            <a:ext cx="7391400" cy="4114800"/>
          </a:xfrm>
        </p:spPr>
        <p:txBody>
          <a:bodyPr/>
          <a:lstStyle/>
          <a:p>
            <a:r>
              <a:rPr lang="en-US" sz="3200" dirty="0" smtClean="0">
                <a:effectLst/>
              </a:rPr>
              <a:t>Telling people about all possible risks</a:t>
            </a:r>
          </a:p>
          <a:p>
            <a:r>
              <a:rPr lang="en-US" sz="3200" dirty="0" smtClean="0">
                <a:effectLst/>
              </a:rPr>
              <a:t>Do not enroll people that are likely to be harmed</a:t>
            </a:r>
          </a:p>
          <a:p>
            <a:r>
              <a:rPr lang="en-US" sz="3200" dirty="0" smtClean="0">
                <a:effectLst/>
              </a:rPr>
              <a:t>For many studies, not observing privacy is the biggest harm</a:t>
            </a:r>
          </a:p>
          <a:p>
            <a:pPr>
              <a:buFont typeface="Monotype Sorts" pitchFamily="2" charset="2"/>
              <a:buNone/>
            </a:pPr>
            <a:endParaRPr lang="en-US" b="1" dirty="0" smtClean="0">
              <a:effectLst/>
            </a:endParaRPr>
          </a:p>
        </p:txBody>
      </p:sp>
      <p:sp>
        <p:nvSpPr>
          <p:cNvPr id="7"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96200" cy="1143000"/>
          </a:xfrm>
        </p:spPr>
        <p:txBody>
          <a:bodyPr/>
          <a:lstStyle/>
          <a:p>
            <a:pPr>
              <a:defRPr/>
            </a:pPr>
            <a:r>
              <a:rPr lang="en-US" b="1" dirty="0" smtClean="0">
                <a:solidFill>
                  <a:schemeClr val="tx2">
                    <a:lumMod val="50000"/>
                  </a:schemeClr>
                </a:solidFill>
              </a:rPr>
              <a:t>RISKS AND BENEFITS</a:t>
            </a:r>
            <a:endParaRPr lang="en-US" b="1" dirty="0">
              <a:solidFill>
                <a:schemeClr val="tx2">
                  <a:lumMod val="50000"/>
                </a:schemeClr>
              </a:solidFill>
            </a:endParaRPr>
          </a:p>
        </p:txBody>
      </p:sp>
      <p:sp>
        <p:nvSpPr>
          <p:cNvPr id="3" name="Content Placeholder 2"/>
          <p:cNvSpPr>
            <a:spLocks noGrp="1"/>
          </p:cNvSpPr>
          <p:nvPr>
            <p:ph idx="1"/>
          </p:nvPr>
        </p:nvSpPr>
        <p:spPr>
          <a:xfrm>
            <a:off x="304800" y="1447800"/>
            <a:ext cx="7848600" cy="5029200"/>
          </a:xfrm>
        </p:spPr>
        <p:txBody>
          <a:bodyPr>
            <a:normAutofit lnSpcReduction="10000"/>
          </a:bodyPr>
          <a:lstStyle/>
          <a:p>
            <a:pPr>
              <a:defRPr/>
            </a:pPr>
            <a:r>
              <a:rPr lang="en-US" sz="2800" dirty="0" smtClean="0">
                <a:effectLst/>
              </a:rPr>
              <a:t>Vary greatly by research project!</a:t>
            </a:r>
          </a:p>
          <a:p>
            <a:pPr>
              <a:defRPr/>
            </a:pPr>
            <a:r>
              <a:rPr lang="en-US" sz="2800" dirty="0" smtClean="0">
                <a:effectLst/>
              </a:rPr>
              <a:t>RISKS:</a:t>
            </a:r>
          </a:p>
          <a:p>
            <a:pPr lvl="1">
              <a:defRPr/>
            </a:pPr>
            <a:r>
              <a:rPr lang="en-US" sz="2800" dirty="0" smtClean="0">
                <a:effectLst/>
              </a:rPr>
              <a:t>Results from study surveys/questionnaires</a:t>
            </a:r>
          </a:p>
          <a:p>
            <a:pPr lvl="1">
              <a:defRPr/>
            </a:pPr>
            <a:r>
              <a:rPr lang="en-US" sz="2800" dirty="0" smtClean="0">
                <a:effectLst/>
              </a:rPr>
              <a:t>Breach of confidentiality</a:t>
            </a:r>
          </a:p>
          <a:p>
            <a:pPr lvl="1">
              <a:defRPr/>
            </a:pPr>
            <a:r>
              <a:rPr lang="en-US" sz="2800" dirty="0" smtClean="0">
                <a:effectLst/>
              </a:rPr>
              <a:t>Others?</a:t>
            </a:r>
          </a:p>
          <a:p>
            <a:pPr>
              <a:defRPr/>
            </a:pPr>
            <a:r>
              <a:rPr lang="en-US" sz="2800" dirty="0" smtClean="0">
                <a:effectLst/>
              </a:rPr>
              <a:t>BENEFITS:</a:t>
            </a:r>
          </a:p>
          <a:p>
            <a:pPr lvl="1">
              <a:defRPr/>
            </a:pPr>
            <a:r>
              <a:rPr lang="en-US" sz="2800" dirty="0" smtClean="0">
                <a:effectLst/>
              </a:rPr>
              <a:t>Gain in knowledge</a:t>
            </a:r>
          </a:p>
          <a:p>
            <a:pPr lvl="1">
              <a:defRPr/>
            </a:pPr>
            <a:r>
              <a:rPr lang="en-US" sz="2800" dirty="0" smtClean="0">
                <a:effectLst/>
              </a:rPr>
              <a:t>May not be immediate</a:t>
            </a:r>
          </a:p>
          <a:p>
            <a:pPr lvl="1">
              <a:defRPr/>
            </a:pPr>
            <a:r>
              <a:rPr lang="en-US" sz="2800" dirty="0" smtClean="0">
                <a:effectLst/>
              </a:rPr>
              <a:t>Does not include compensation</a:t>
            </a:r>
          </a:p>
          <a:p>
            <a:pPr lvl="1">
              <a:defRPr/>
            </a:pPr>
            <a:r>
              <a:rPr lang="en-US" sz="2800" dirty="0" smtClean="0">
                <a:effectLst/>
              </a:rPr>
              <a:t>Others?</a:t>
            </a:r>
          </a:p>
          <a:p>
            <a:pPr>
              <a:defRPr/>
            </a:pPr>
            <a:endParaRPr lang="en-US" dirty="0"/>
          </a:p>
        </p:txBody>
      </p:sp>
      <p:sp>
        <p:nvSpPr>
          <p:cNvPr id="6"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638175" y="495300"/>
            <a:ext cx="7715250" cy="1143000"/>
          </a:xfrm>
        </p:spPr>
        <p:txBody>
          <a:bodyPr/>
          <a:lstStyle/>
          <a:p>
            <a:pPr>
              <a:defRPr/>
            </a:pPr>
            <a:r>
              <a:rPr lang="en-US" b="1" dirty="0" smtClean="0">
                <a:solidFill>
                  <a:schemeClr val="tx2">
                    <a:lumMod val="50000"/>
                  </a:schemeClr>
                </a:solidFill>
              </a:rPr>
              <a:t>COERCION &amp; SETTING OF RESEARCH STUDY</a:t>
            </a:r>
          </a:p>
        </p:txBody>
      </p:sp>
      <p:sp>
        <p:nvSpPr>
          <p:cNvPr id="31747" name="Rectangle 3"/>
          <p:cNvSpPr>
            <a:spLocks noGrp="1" noChangeArrowheads="1"/>
          </p:cNvSpPr>
          <p:nvPr>
            <p:ph idx="1"/>
          </p:nvPr>
        </p:nvSpPr>
        <p:spPr>
          <a:xfrm>
            <a:off x="228600" y="1981200"/>
            <a:ext cx="7924800" cy="4724400"/>
          </a:xfrm>
        </p:spPr>
        <p:txBody>
          <a:bodyPr>
            <a:normAutofit/>
          </a:bodyPr>
          <a:lstStyle/>
          <a:p>
            <a:pPr>
              <a:lnSpc>
                <a:spcPct val="90000"/>
              </a:lnSpc>
            </a:pPr>
            <a:r>
              <a:rPr lang="en-US" sz="3200" dirty="0" smtClean="0">
                <a:effectLst/>
              </a:rPr>
              <a:t>Perception that a potential participant MUST consent and participat</a:t>
            </a:r>
            <a:r>
              <a:rPr lang="en-US" sz="3200" dirty="0" smtClean="0"/>
              <a:t>e </a:t>
            </a:r>
            <a:r>
              <a:rPr lang="en-US" sz="3200" dirty="0" smtClean="0">
                <a:effectLst/>
              </a:rPr>
              <a:t>in the research study</a:t>
            </a:r>
          </a:p>
          <a:p>
            <a:pPr marL="114300" indent="0">
              <a:lnSpc>
                <a:spcPct val="90000"/>
              </a:lnSpc>
              <a:buNone/>
            </a:pPr>
            <a:endParaRPr lang="en-US" sz="1200" dirty="0" smtClean="0">
              <a:effectLst/>
            </a:endParaRPr>
          </a:p>
          <a:p>
            <a:pPr>
              <a:lnSpc>
                <a:spcPct val="90000"/>
              </a:lnSpc>
            </a:pPr>
            <a:r>
              <a:rPr lang="en-US" sz="3200" dirty="0" smtClean="0">
                <a:effectLst/>
              </a:rPr>
              <a:t>EXAMPLES:</a:t>
            </a:r>
          </a:p>
          <a:p>
            <a:pPr lvl="1">
              <a:lnSpc>
                <a:spcPct val="90000"/>
              </a:lnSpc>
            </a:pPr>
            <a:r>
              <a:rPr lang="en-US" sz="3200" dirty="0" smtClean="0">
                <a:effectLst/>
              </a:rPr>
              <a:t>Church with religious services</a:t>
            </a:r>
          </a:p>
          <a:p>
            <a:pPr lvl="1">
              <a:lnSpc>
                <a:spcPct val="90000"/>
              </a:lnSpc>
            </a:pPr>
            <a:r>
              <a:rPr lang="en-US" sz="3200" dirty="0"/>
              <a:t>Clinic with medical services</a:t>
            </a:r>
          </a:p>
          <a:p>
            <a:pPr lvl="1">
              <a:lnSpc>
                <a:spcPct val="90000"/>
              </a:lnSpc>
            </a:pPr>
            <a:r>
              <a:rPr lang="en-US" sz="3200" dirty="0" smtClean="0">
                <a:effectLst/>
              </a:rPr>
              <a:t>Schools with after school programs</a:t>
            </a:r>
          </a:p>
          <a:p>
            <a:pPr lvl="1">
              <a:lnSpc>
                <a:spcPct val="90000"/>
              </a:lnSpc>
            </a:pPr>
            <a:r>
              <a:rPr lang="en-US" sz="3200" dirty="0" smtClean="0">
                <a:effectLst/>
              </a:rPr>
              <a:t>Senior communities with recreation</a:t>
            </a:r>
          </a:p>
        </p:txBody>
      </p:sp>
      <p:sp>
        <p:nvSpPr>
          <p:cNvPr id="7" name="Rectangle 6"/>
          <p:cNvSpPr txBox="1">
            <a:spLocks noChangeArrowheads="1"/>
          </p:cNvSpPr>
          <p:nvPr/>
        </p:nvSpPr>
        <p:spPr>
          <a:xfrm>
            <a:off x="3762375" y="6015036"/>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638175" y="495300"/>
            <a:ext cx="7715250" cy="1143000"/>
          </a:xfrm>
        </p:spPr>
        <p:txBody>
          <a:bodyPr/>
          <a:lstStyle/>
          <a:p>
            <a:pPr>
              <a:defRPr/>
            </a:pPr>
            <a:r>
              <a:rPr lang="en-US" b="1" dirty="0" smtClean="0">
                <a:solidFill>
                  <a:schemeClr val="tx2">
                    <a:lumMod val="50000"/>
                  </a:schemeClr>
                </a:solidFill>
              </a:rPr>
              <a:t>CHOOSING PARTICIPANTS</a:t>
            </a:r>
          </a:p>
        </p:txBody>
      </p:sp>
      <p:sp>
        <p:nvSpPr>
          <p:cNvPr id="31747" name="Rectangle 3"/>
          <p:cNvSpPr>
            <a:spLocks noGrp="1" noChangeArrowheads="1"/>
          </p:cNvSpPr>
          <p:nvPr>
            <p:ph idx="1"/>
          </p:nvPr>
        </p:nvSpPr>
        <p:spPr>
          <a:xfrm>
            <a:off x="228600" y="1676400"/>
            <a:ext cx="7924800" cy="4724400"/>
          </a:xfrm>
        </p:spPr>
        <p:txBody>
          <a:bodyPr>
            <a:normAutofit/>
          </a:bodyPr>
          <a:lstStyle/>
          <a:p>
            <a:pPr>
              <a:lnSpc>
                <a:spcPct val="90000"/>
              </a:lnSpc>
            </a:pPr>
            <a:r>
              <a:rPr lang="en-US" sz="3200" dirty="0" smtClean="0">
                <a:effectLst/>
              </a:rPr>
              <a:t>Fair process</a:t>
            </a:r>
          </a:p>
          <a:p>
            <a:pPr>
              <a:lnSpc>
                <a:spcPct val="90000"/>
              </a:lnSpc>
            </a:pPr>
            <a:r>
              <a:rPr lang="en-US" sz="3200" dirty="0" smtClean="0">
                <a:effectLst/>
              </a:rPr>
              <a:t>Include all who may benefit from research</a:t>
            </a:r>
          </a:p>
          <a:p>
            <a:pPr>
              <a:lnSpc>
                <a:spcPct val="90000"/>
              </a:lnSpc>
            </a:pPr>
            <a:r>
              <a:rPr lang="en-US" sz="3200" dirty="0" smtClean="0">
                <a:effectLst/>
              </a:rPr>
              <a:t>Be careful with vulnerable populations</a:t>
            </a:r>
          </a:p>
          <a:p>
            <a:pPr lvl="1">
              <a:lnSpc>
                <a:spcPct val="90000"/>
              </a:lnSpc>
            </a:pPr>
            <a:r>
              <a:rPr lang="en-US" sz="3200" dirty="0" smtClean="0">
                <a:effectLst/>
              </a:rPr>
              <a:t>Pregnant women, fetuses, neonates/newborns</a:t>
            </a:r>
          </a:p>
          <a:p>
            <a:pPr lvl="1">
              <a:lnSpc>
                <a:spcPct val="90000"/>
              </a:lnSpc>
            </a:pPr>
            <a:r>
              <a:rPr lang="en-US" sz="3200" dirty="0" smtClean="0">
                <a:effectLst/>
              </a:rPr>
              <a:t>Children</a:t>
            </a:r>
          </a:p>
          <a:p>
            <a:pPr lvl="1">
              <a:lnSpc>
                <a:spcPct val="90000"/>
              </a:lnSpc>
            </a:pPr>
            <a:r>
              <a:rPr lang="en-US" sz="3200" dirty="0" smtClean="0">
                <a:effectLst/>
              </a:rPr>
              <a:t>Prisoners</a:t>
            </a:r>
          </a:p>
          <a:p>
            <a:pPr lvl="1">
              <a:lnSpc>
                <a:spcPct val="90000"/>
              </a:lnSpc>
            </a:pPr>
            <a:r>
              <a:rPr lang="en-US" sz="3200" dirty="0" smtClean="0">
                <a:effectLst/>
              </a:rPr>
              <a:t>Mentally impaired</a:t>
            </a:r>
          </a:p>
        </p:txBody>
      </p:sp>
      <p:sp>
        <p:nvSpPr>
          <p:cNvPr id="6"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888482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57200"/>
            <a:ext cx="7772400" cy="1143000"/>
          </a:xfrm>
        </p:spPr>
        <p:txBody>
          <a:bodyPr/>
          <a:lstStyle/>
          <a:p>
            <a:pPr>
              <a:defRPr/>
            </a:pPr>
            <a:r>
              <a:rPr lang="en-US" sz="4000" b="1" dirty="0" smtClean="0">
                <a:solidFill>
                  <a:schemeClr val="tx2">
                    <a:lumMod val="50000"/>
                  </a:schemeClr>
                </a:solidFill>
              </a:rPr>
              <a:t>Ethical Conduct of Research </a:t>
            </a:r>
          </a:p>
        </p:txBody>
      </p:sp>
      <p:sp>
        <p:nvSpPr>
          <p:cNvPr id="33795" name="Rectangle 3"/>
          <p:cNvSpPr>
            <a:spLocks noGrp="1" noChangeArrowheads="1"/>
          </p:cNvSpPr>
          <p:nvPr>
            <p:ph idx="1"/>
          </p:nvPr>
        </p:nvSpPr>
        <p:spPr>
          <a:xfrm>
            <a:off x="533400" y="1676400"/>
            <a:ext cx="7620000" cy="4648200"/>
          </a:xfrm>
          <a:noFill/>
        </p:spPr>
        <p:txBody>
          <a:bodyPr>
            <a:normAutofit/>
          </a:bodyPr>
          <a:lstStyle/>
          <a:p>
            <a:r>
              <a:rPr lang="en-US" sz="3600" dirty="0" smtClean="0">
                <a:effectLst/>
              </a:rPr>
              <a:t>Informed </a:t>
            </a:r>
            <a:r>
              <a:rPr lang="en-US" sz="3600" smtClean="0">
                <a:effectLst/>
              </a:rPr>
              <a:t>consent process</a:t>
            </a:r>
            <a:endParaRPr lang="en-US" sz="3600" dirty="0" smtClean="0">
              <a:effectLst/>
            </a:endParaRPr>
          </a:p>
          <a:p>
            <a:r>
              <a:rPr lang="en-US" sz="3600" dirty="0" smtClean="0">
                <a:effectLst/>
              </a:rPr>
              <a:t>Training to protect participants (what you are doing now)</a:t>
            </a:r>
          </a:p>
          <a:p>
            <a:r>
              <a:rPr lang="en-US" sz="3600" dirty="0" smtClean="0">
                <a:effectLst/>
              </a:rPr>
              <a:t>Training to protect privacy</a:t>
            </a:r>
          </a:p>
          <a:p>
            <a:r>
              <a:rPr lang="en-US" sz="3600" dirty="0" smtClean="0">
                <a:effectLst/>
              </a:rPr>
              <a:t>All research on people must have IRB approval</a:t>
            </a:r>
          </a:p>
        </p:txBody>
      </p:sp>
      <p:sp>
        <p:nvSpPr>
          <p:cNvPr id="7"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2000" y="609600"/>
            <a:ext cx="7315200" cy="1143000"/>
          </a:xfrm>
        </p:spPr>
        <p:txBody>
          <a:bodyPr/>
          <a:lstStyle/>
          <a:p>
            <a:pPr>
              <a:defRPr/>
            </a:pPr>
            <a:r>
              <a:rPr lang="en-US" b="1" dirty="0" smtClean="0">
                <a:solidFill>
                  <a:schemeClr val="tx2">
                    <a:lumMod val="50000"/>
                  </a:schemeClr>
                </a:solidFill>
              </a:rPr>
              <a:t>SUMMARY</a:t>
            </a:r>
          </a:p>
        </p:txBody>
      </p:sp>
      <p:sp>
        <p:nvSpPr>
          <p:cNvPr id="105475" name="Rectangle 3"/>
          <p:cNvSpPr>
            <a:spLocks noGrp="1" noChangeArrowheads="1"/>
          </p:cNvSpPr>
          <p:nvPr>
            <p:ph idx="1"/>
          </p:nvPr>
        </p:nvSpPr>
        <p:spPr>
          <a:xfrm>
            <a:off x="533400" y="1905000"/>
            <a:ext cx="7791450" cy="4114800"/>
          </a:xfrm>
        </p:spPr>
        <p:txBody>
          <a:bodyPr/>
          <a:lstStyle/>
          <a:p>
            <a:pPr>
              <a:defRPr/>
            </a:pPr>
            <a:r>
              <a:rPr lang="en-US" sz="3200" dirty="0" smtClean="0"/>
              <a:t>Research involving people</a:t>
            </a:r>
          </a:p>
          <a:p>
            <a:pPr lvl="1">
              <a:defRPr/>
            </a:pPr>
            <a:r>
              <a:rPr lang="en-US" sz="3200" dirty="0" smtClean="0"/>
              <a:t>Attempts </a:t>
            </a:r>
            <a:r>
              <a:rPr lang="en-US" sz="3200" smtClean="0"/>
              <a:t>to improve programs </a:t>
            </a:r>
            <a:r>
              <a:rPr lang="en-US" sz="3200" dirty="0" smtClean="0"/>
              <a:t>or treatments</a:t>
            </a:r>
          </a:p>
          <a:p>
            <a:pPr lvl="1">
              <a:defRPr/>
            </a:pPr>
            <a:r>
              <a:rPr lang="en-US" sz="3200" dirty="0" smtClean="0"/>
              <a:t>Only done with permission of participants</a:t>
            </a:r>
          </a:p>
          <a:p>
            <a:pPr lvl="1">
              <a:defRPr/>
            </a:pPr>
            <a:r>
              <a:rPr lang="en-US" sz="3200" dirty="0" smtClean="0"/>
              <a:t>Rules to make it as safe as possible</a:t>
            </a:r>
          </a:p>
          <a:p>
            <a:pPr lvl="1">
              <a:defRPr/>
            </a:pPr>
            <a:r>
              <a:rPr lang="en-US" sz="3200" dirty="0" smtClean="0"/>
              <a:t>Must be approved by an IRB</a:t>
            </a:r>
          </a:p>
          <a:p>
            <a:pPr lvl="1">
              <a:buFont typeface="Monotype Sorts" pitchFamily="2" charset="2"/>
              <a:buNone/>
              <a:defRPr/>
            </a:pPr>
            <a:endParaRPr lang="en-US" b="1" dirty="0" smtClean="0"/>
          </a:p>
        </p:txBody>
      </p:sp>
      <p:sp>
        <p:nvSpPr>
          <p:cNvPr id="7"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9" name="Rectangle 3"/>
          <p:cNvSpPr>
            <a:spLocks noGrp="1" noChangeArrowheads="1"/>
          </p:cNvSpPr>
          <p:nvPr>
            <p:ph type="title"/>
          </p:nvPr>
        </p:nvSpPr>
        <p:spPr>
          <a:xfrm>
            <a:off x="457200" y="228600"/>
            <a:ext cx="7620000" cy="1143000"/>
          </a:xfrm>
        </p:spPr>
        <p:txBody>
          <a:bodyPr/>
          <a:lstStyle/>
          <a:p>
            <a:pPr>
              <a:defRPr/>
            </a:pPr>
            <a:r>
              <a:rPr lang="en-US" b="1" dirty="0" smtClean="0">
                <a:solidFill>
                  <a:schemeClr val="tx2">
                    <a:lumMod val="50000"/>
                  </a:schemeClr>
                </a:solidFill>
              </a:rPr>
              <a:t>ACKNOWLEDGEMENTS</a:t>
            </a:r>
          </a:p>
        </p:txBody>
      </p:sp>
      <p:sp>
        <p:nvSpPr>
          <p:cNvPr id="35843" name="Rectangle 4"/>
          <p:cNvSpPr>
            <a:spLocks noGrp="1" noChangeArrowheads="1"/>
          </p:cNvSpPr>
          <p:nvPr>
            <p:ph idx="1"/>
          </p:nvPr>
        </p:nvSpPr>
        <p:spPr>
          <a:xfrm>
            <a:off x="304800" y="1143000"/>
            <a:ext cx="7772400" cy="5486400"/>
          </a:xfrm>
        </p:spPr>
        <p:txBody>
          <a:bodyPr>
            <a:noAutofit/>
          </a:bodyPr>
          <a:lstStyle/>
          <a:p>
            <a:r>
              <a:rPr lang="en-US" sz="2400" dirty="0" smtClean="0">
                <a:effectLst/>
              </a:rPr>
              <a:t>Special thank you to our partners</a:t>
            </a:r>
          </a:p>
          <a:p>
            <a:pPr lvl="1"/>
            <a:r>
              <a:rPr lang="en-US" sz="2200" dirty="0"/>
              <a:t>Center for Health Equity - Community Research Advisory Board (CRAB)</a:t>
            </a:r>
          </a:p>
          <a:p>
            <a:pPr marL="411480" lvl="1" indent="0">
              <a:buNone/>
            </a:pPr>
            <a:endParaRPr lang="en-US" sz="2200" dirty="0"/>
          </a:p>
          <a:p>
            <a:pPr lvl="1"/>
            <a:r>
              <a:rPr lang="en-US" sz="2200" dirty="0"/>
              <a:t>University of Pittsburgh </a:t>
            </a:r>
            <a:r>
              <a:rPr lang="en-US" sz="2200" dirty="0" smtClean="0"/>
              <a:t>IRB</a:t>
            </a:r>
          </a:p>
          <a:p>
            <a:pPr marL="411480" lvl="1" indent="0">
              <a:buNone/>
            </a:pPr>
            <a:endParaRPr lang="en-US" sz="2200" dirty="0"/>
          </a:p>
          <a:p>
            <a:pPr lvl="1"/>
            <a:r>
              <a:rPr lang="en-US" sz="2200" dirty="0" smtClean="0"/>
              <a:t>Daniel K. Nelson</a:t>
            </a:r>
          </a:p>
          <a:p>
            <a:pPr lvl="1">
              <a:buFont typeface="Monotype Sorts" pitchFamily="2" charset="2"/>
              <a:buNone/>
            </a:pPr>
            <a:r>
              <a:rPr lang="en-US" sz="2200" dirty="0" smtClean="0"/>
              <a:t>	Director, Office of Human Research Ethics (UNC-Chapel Hill)</a:t>
            </a:r>
          </a:p>
          <a:p>
            <a:pPr lvl="1">
              <a:buFont typeface="Monotype Sorts" pitchFamily="2" charset="2"/>
              <a:buNone/>
            </a:pPr>
            <a:r>
              <a:rPr lang="en-US" sz="2200" dirty="0" smtClean="0"/>
              <a:t>	Associate Professor of Social Medicine and Pediatrics</a:t>
            </a:r>
          </a:p>
          <a:p>
            <a:pPr lvl="1">
              <a:buFont typeface="Monotype Sorts" pitchFamily="2" charset="2"/>
              <a:buNone/>
            </a:pPr>
            <a:endParaRPr lang="en-US" sz="2200" dirty="0" smtClean="0"/>
          </a:p>
          <a:p>
            <a:pPr lvl="1"/>
            <a:r>
              <a:rPr lang="en-US" sz="2200" dirty="0" smtClean="0"/>
              <a:t>Eugenia </a:t>
            </a:r>
            <a:r>
              <a:rPr lang="en-US" sz="2200" dirty="0" err="1" smtClean="0"/>
              <a:t>Eng</a:t>
            </a:r>
            <a:r>
              <a:rPr lang="en-US" sz="2200" dirty="0" smtClean="0"/>
              <a:t>, </a:t>
            </a:r>
            <a:r>
              <a:rPr lang="en-US" sz="2200" dirty="0" err="1" smtClean="0"/>
              <a:t>DrPH</a:t>
            </a:r>
            <a:r>
              <a:rPr lang="en-US" sz="2200" dirty="0" smtClean="0"/>
              <a:t> Professor</a:t>
            </a:r>
          </a:p>
          <a:p>
            <a:pPr lvl="1">
              <a:buFont typeface="Monotype Sorts" pitchFamily="2" charset="2"/>
              <a:buNone/>
            </a:pPr>
            <a:r>
              <a:rPr lang="en-US" sz="2200" dirty="0" smtClean="0"/>
              <a:t>	Department of Health Behavior and Health Education, </a:t>
            </a:r>
            <a:r>
              <a:rPr lang="en-US" sz="2200" dirty="0" err="1" smtClean="0"/>
              <a:t>Gillings</a:t>
            </a:r>
            <a:r>
              <a:rPr lang="en-US" sz="2200" dirty="0" smtClean="0"/>
              <a:t> School of Public Health, University of North Carolina at Chapel Hill</a:t>
            </a:r>
          </a:p>
          <a:p>
            <a:pPr lvl="1">
              <a:buFont typeface="Monotype Sorts" pitchFamily="2" charset="2"/>
              <a:buNone/>
            </a:pPr>
            <a:endParaRPr lang="en-US" sz="2200" dirty="0" smtClean="0"/>
          </a:p>
        </p:txBody>
      </p:sp>
      <p:sp>
        <p:nvSpPr>
          <p:cNvPr id="7" name="Rectangle 6"/>
          <p:cNvSpPr txBox="1">
            <a:spLocks noChangeArrowheads="1"/>
          </p:cNvSpPr>
          <p:nvPr/>
        </p:nvSpPr>
        <p:spPr>
          <a:xfrm>
            <a:off x="3657600" y="6019800"/>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9" name="Rectangle 3"/>
          <p:cNvSpPr>
            <a:spLocks noGrp="1" noChangeArrowheads="1"/>
          </p:cNvSpPr>
          <p:nvPr>
            <p:ph type="title"/>
          </p:nvPr>
        </p:nvSpPr>
        <p:spPr>
          <a:xfrm>
            <a:off x="457200" y="0"/>
            <a:ext cx="7620000" cy="1143000"/>
          </a:xfrm>
        </p:spPr>
        <p:txBody>
          <a:bodyPr/>
          <a:lstStyle/>
          <a:p>
            <a:pPr>
              <a:defRPr/>
            </a:pPr>
            <a:r>
              <a:rPr lang="en-US" b="1" dirty="0" smtClean="0">
                <a:solidFill>
                  <a:schemeClr val="tx2">
                    <a:lumMod val="50000"/>
                  </a:schemeClr>
                </a:solidFill>
              </a:rPr>
              <a:t>Resources</a:t>
            </a:r>
          </a:p>
        </p:txBody>
      </p:sp>
      <p:sp>
        <p:nvSpPr>
          <p:cNvPr id="35843" name="Rectangle 4"/>
          <p:cNvSpPr>
            <a:spLocks noGrp="1" noChangeArrowheads="1"/>
          </p:cNvSpPr>
          <p:nvPr>
            <p:ph idx="1"/>
          </p:nvPr>
        </p:nvSpPr>
        <p:spPr>
          <a:xfrm>
            <a:off x="304800" y="990600"/>
            <a:ext cx="7772400" cy="5334000"/>
          </a:xfrm>
        </p:spPr>
        <p:txBody>
          <a:bodyPr>
            <a:noAutofit/>
          </a:bodyPr>
          <a:lstStyle/>
          <a:p>
            <a:r>
              <a:rPr lang="en-US" sz="2800" dirty="0"/>
              <a:t>US </a:t>
            </a:r>
            <a:r>
              <a:rPr lang="en-US" sz="2800" dirty="0" smtClean="0"/>
              <a:t>Dept. </a:t>
            </a:r>
            <a:r>
              <a:rPr lang="en-US" sz="2800" dirty="0"/>
              <a:t>of Health and Human </a:t>
            </a:r>
            <a:r>
              <a:rPr lang="en-US" sz="2800" dirty="0" smtClean="0"/>
              <a:t>Services, Office </a:t>
            </a:r>
            <a:r>
              <a:rPr lang="en-US" sz="2800" dirty="0"/>
              <a:t>for Human Research Protections (OHRP)</a:t>
            </a:r>
          </a:p>
          <a:p>
            <a:r>
              <a:rPr lang="en-US" sz="2800" u="sng" dirty="0">
                <a:hlinkClick r:id="rId3"/>
              </a:rPr>
              <a:t>http://</a:t>
            </a:r>
            <a:r>
              <a:rPr lang="en-US" sz="2800" u="sng" dirty="0" smtClean="0">
                <a:hlinkClick r:id="rId3"/>
              </a:rPr>
              <a:t>www.hhs.gov/ohrp/humansubjects/index.html</a:t>
            </a:r>
            <a:endParaRPr lang="en-US" sz="2800" u="sng" dirty="0" smtClean="0"/>
          </a:p>
          <a:p>
            <a:pPr marL="114300" indent="0">
              <a:buNone/>
            </a:pPr>
            <a:endParaRPr lang="en-US" sz="2800" dirty="0"/>
          </a:p>
          <a:p>
            <a:r>
              <a:rPr lang="en-US" sz="2800" dirty="0"/>
              <a:t>Collaborative Institutional Training </a:t>
            </a:r>
            <a:r>
              <a:rPr lang="en-US" sz="2800" dirty="0" smtClean="0"/>
              <a:t>Initiative (CITI) </a:t>
            </a:r>
          </a:p>
          <a:p>
            <a:r>
              <a:rPr lang="en-US" sz="2800" dirty="0" smtClean="0">
                <a:hlinkClick r:id="rId4"/>
              </a:rPr>
              <a:t>https</a:t>
            </a:r>
            <a:r>
              <a:rPr lang="en-US" sz="2800" dirty="0">
                <a:hlinkClick r:id="rId4"/>
              </a:rPr>
              <a:t>://</a:t>
            </a:r>
            <a:r>
              <a:rPr lang="en-US" sz="2800" dirty="0" smtClean="0">
                <a:hlinkClick r:id="rId4"/>
              </a:rPr>
              <a:t>www.citiprogram.org/default.asp</a:t>
            </a:r>
            <a:endParaRPr lang="en-US" sz="2800" dirty="0" smtClean="0"/>
          </a:p>
          <a:p>
            <a:pPr marL="114300" indent="0">
              <a:buNone/>
            </a:pPr>
            <a:endParaRPr lang="en-US" sz="2800" dirty="0"/>
          </a:p>
          <a:p>
            <a:r>
              <a:rPr lang="en-US" sz="2800" dirty="0" smtClean="0">
                <a:effectLst/>
              </a:rPr>
              <a:t>University of Pittsburgh Institutional Review Board</a:t>
            </a:r>
          </a:p>
          <a:p>
            <a:r>
              <a:rPr lang="en-US" sz="2800" dirty="0">
                <a:hlinkClick r:id="rId5"/>
              </a:rPr>
              <a:t>http://www.irb.pitt.edu</a:t>
            </a:r>
            <a:r>
              <a:rPr lang="en-US" sz="2800" dirty="0" smtClean="0">
                <a:hlinkClick r:id="rId5"/>
              </a:rPr>
              <a:t>/</a:t>
            </a:r>
            <a:endParaRPr lang="en-US" sz="2800" dirty="0" smtClean="0"/>
          </a:p>
          <a:p>
            <a:endParaRPr lang="en-US" sz="2800" dirty="0" smtClean="0">
              <a:effectLst/>
            </a:endParaRPr>
          </a:p>
        </p:txBody>
      </p:sp>
      <p:sp>
        <p:nvSpPr>
          <p:cNvPr id="7" name="Rectangle 6"/>
          <p:cNvSpPr txBox="1">
            <a:spLocks noChangeArrowheads="1"/>
          </p:cNvSpPr>
          <p:nvPr/>
        </p:nvSpPr>
        <p:spPr>
          <a:xfrm>
            <a:off x="3657600" y="6015036"/>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1970078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381000"/>
            <a:ext cx="7848600" cy="1295400"/>
          </a:xfrm>
        </p:spPr>
        <p:txBody>
          <a:bodyPr>
            <a:noAutofit/>
          </a:bodyPr>
          <a:lstStyle/>
          <a:p>
            <a:pPr>
              <a:defRPr/>
            </a:pPr>
            <a:r>
              <a:rPr lang="en-US" sz="4000" b="1" dirty="0" smtClean="0">
                <a:solidFill>
                  <a:schemeClr val="tx2">
                    <a:lumMod val="50000"/>
                  </a:schemeClr>
                </a:solidFill>
              </a:rPr>
              <a:t>WHAT IS A RESEARCH PARTICIPANT?                       </a:t>
            </a:r>
          </a:p>
        </p:txBody>
      </p:sp>
      <p:sp>
        <p:nvSpPr>
          <p:cNvPr id="24579" name="Rectangle 3"/>
          <p:cNvSpPr>
            <a:spLocks noGrp="1" noChangeArrowheads="1"/>
          </p:cNvSpPr>
          <p:nvPr>
            <p:ph idx="1"/>
          </p:nvPr>
        </p:nvSpPr>
        <p:spPr>
          <a:xfrm>
            <a:off x="304800" y="1828800"/>
            <a:ext cx="8077200" cy="4724400"/>
          </a:xfrm>
        </p:spPr>
        <p:txBody>
          <a:bodyPr>
            <a:normAutofit lnSpcReduction="10000"/>
          </a:bodyPr>
          <a:lstStyle/>
          <a:p>
            <a:pPr>
              <a:defRPr/>
            </a:pPr>
            <a:r>
              <a:rPr lang="en-US" sz="3200" dirty="0" smtClean="0">
                <a:solidFill>
                  <a:schemeClr val="tx2">
                    <a:lumMod val="50000"/>
                  </a:schemeClr>
                </a:solidFill>
              </a:rPr>
              <a:t>Anybody we gather research information about</a:t>
            </a:r>
          </a:p>
          <a:p>
            <a:pPr>
              <a:defRPr/>
            </a:pPr>
            <a:endParaRPr lang="en-US" sz="3200" dirty="0" smtClean="0">
              <a:solidFill>
                <a:schemeClr val="tx2">
                  <a:lumMod val="50000"/>
                </a:schemeClr>
              </a:solidFill>
            </a:endParaRPr>
          </a:p>
          <a:p>
            <a:pPr>
              <a:defRPr/>
            </a:pPr>
            <a:r>
              <a:rPr lang="en-US" sz="3200" dirty="0" smtClean="0">
                <a:solidFill>
                  <a:schemeClr val="tx2">
                    <a:lumMod val="50000"/>
                  </a:schemeClr>
                </a:solidFill>
              </a:rPr>
              <a:t>Information comes from</a:t>
            </a:r>
          </a:p>
          <a:p>
            <a:pPr lvl="1">
              <a:buSzPct val="65000"/>
              <a:defRPr/>
            </a:pPr>
            <a:r>
              <a:rPr lang="en-US" sz="3200" dirty="0" smtClean="0">
                <a:solidFill>
                  <a:schemeClr val="tx2">
                    <a:lumMod val="50000"/>
                  </a:schemeClr>
                </a:solidFill>
              </a:rPr>
              <a:t>experiments</a:t>
            </a:r>
          </a:p>
          <a:p>
            <a:pPr lvl="1">
              <a:buSzPct val="65000"/>
              <a:defRPr/>
            </a:pPr>
            <a:r>
              <a:rPr lang="en-US" sz="3200" dirty="0" smtClean="0">
                <a:solidFill>
                  <a:schemeClr val="tx2">
                    <a:lumMod val="50000"/>
                  </a:schemeClr>
                </a:solidFill>
              </a:rPr>
              <a:t>surveys</a:t>
            </a:r>
          </a:p>
          <a:p>
            <a:pPr lvl="1">
              <a:buSzPct val="65000"/>
              <a:defRPr/>
            </a:pPr>
            <a:r>
              <a:rPr lang="en-US" sz="3200" dirty="0" smtClean="0">
                <a:solidFill>
                  <a:schemeClr val="tx2">
                    <a:lumMod val="50000"/>
                  </a:schemeClr>
                </a:solidFill>
              </a:rPr>
              <a:t>observations</a:t>
            </a:r>
          </a:p>
          <a:p>
            <a:pPr lvl="1">
              <a:buSzPct val="65000"/>
              <a:defRPr/>
            </a:pPr>
            <a:r>
              <a:rPr lang="en-US" sz="3200" dirty="0" smtClean="0">
                <a:solidFill>
                  <a:schemeClr val="tx2">
                    <a:lumMod val="50000"/>
                  </a:schemeClr>
                </a:solidFill>
              </a:rPr>
              <a:t>medical record reviews</a:t>
            </a:r>
          </a:p>
          <a:p>
            <a:pPr lvl="1">
              <a:buSzPct val="65000"/>
              <a:defRPr/>
            </a:pPr>
            <a:r>
              <a:rPr lang="en-US" sz="3200" dirty="0" smtClean="0">
                <a:solidFill>
                  <a:schemeClr val="tx2">
                    <a:lumMod val="50000"/>
                  </a:schemeClr>
                </a:solidFill>
              </a:rPr>
              <a:t>interviews</a:t>
            </a:r>
            <a:endParaRPr lang="en-US" sz="3200" dirty="0">
              <a:solidFill>
                <a:schemeClr val="tx2">
                  <a:lumMod val="50000"/>
                </a:schemeClr>
              </a:solidFill>
            </a:endParaRPr>
          </a:p>
        </p:txBody>
      </p:sp>
      <p:sp>
        <p:nvSpPr>
          <p:cNvPr id="7"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10550" cy="1295400"/>
          </a:xfrm>
        </p:spPr>
        <p:txBody>
          <a:bodyPr>
            <a:normAutofit fontScale="90000"/>
          </a:bodyPr>
          <a:lstStyle/>
          <a:p>
            <a:r>
              <a:rPr lang="en-US" sz="4400" b="1" dirty="0">
                <a:solidFill>
                  <a:schemeClr val="tx2">
                    <a:lumMod val="50000"/>
                  </a:schemeClr>
                </a:solidFill>
              </a:rPr>
              <a:t>What REALLY happens when the research begins…</a:t>
            </a:r>
          </a:p>
        </p:txBody>
      </p:sp>
      <p:sp>
        <p:nvSpPr>
          <p:cNvPr id="3" name="Content Placeholder 2"/>
          <p:cNvSpPr>
            <a:spLocks noGrp="1"/>
          </p:cNvSpPr>
          <p:nvPr>
            <p:ph idx="1"/>
          </p:nvPr>
        </p:nvSpPr>
        <p:spPr>
          <a:xfrm>
            <a:off x="152400" y="2057400"/>
            <a:ext cx="8153400" cy="4343400"/>
          </a:xfrm>
        </p:spPr>
        <p:txBody>
          <a:bodyPr/>
          <a:lstStyle/>
          <a:p>
            <a:endParaRPr lang="en-US" dirty="0" smtClean="0"/>
          </a:p>
          <a:p>
            <a:r>
              <a:rPr lang="en-US" sz="3200" dirty="0" smtClean="0"/>
              <a:t>Experience with research</a:t>
            </a:r>
          </a:p>
          <a:p>
            <a:pPr marL="0" indent="0">
              <a:buNone/>
            </a:pPr>
            <a:endParaRPr lang="en-US" sz="3200" dirty="0" smtClean="0"/>
          </a:p>
          <a:p>
            <a:r>
              <a:rPr lang="en-US" sz="3200" dirty="0" smtClean="0"/>
              <a:t>Perception of research</a:t>
            </a:r>
          </a:p>
          <a:p>
            <a:pPr marL="0" indent="0">
              <a:buNone/>
            </a:pPr>
            <a:endParaRPr lang="en-US" dirty="0"/>
          </a:p>
        </p:txBody>
      </p:sp>
      <p:sp>
        <p:nvSpPr>
          <p:cNvPr id="7"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3389617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595688" y="5029200"/>
            <a:ext cx="1952625" cy="457200"/>
          </a:xfrm>
          <a:prstGeom prst="rect">
            <a:avLst/>
          </a:prstGeom>
          <a:noFill/>
          <a:ln w="12700">
            <a:noFill/>
            <a:miter lim="800000"/>
            <a:headEnd/>
            <a:tailEnd/>
          </a:ln>
        </p:spPr>
        <p:txBody>
          <a:bodyPr wrap="none" anchor="ctr"/>
          <a:lstStyle/>
          <a:p>
            <a:endParaRPr lang="en-US"/>
          </a:p>
        </p:txBody>
      </p:sp>
      <p:sp>
        <p:nvSpPr>
          <p:cNvPr id="4104" name="Rectangle 8"/>
          <p:cNvSpPr>
            <a:spLocks noGrp="1" noChangeArrowheads="1"/>
          </p:cNvSpPr>
          <p:nvPr>
            <p:ph type="ctrTitle" idx="4294967295"/>
          </p:nvPr>
        </p:nvSpPr>
        <p:spPr>
          <a:xfrm>
            <a:off x="228600" y="228600"/>
            <a:ext cx="8001000" cy="1219200"/>
          </a:xfrm>
        </p:spPr>
        <p:txBody>
          <a:bodyPr/>
          <a:lstStyle/>
          <a:p>
            <a:pPr algn="ctr">
              <a:defRPr/>
            </a:pPr>
            <a:r>
              <a:rPr lang="en-US" sz="4800" b="1" dirty="0" smtClean="0">
                <a:solidFill>
                  <a:schemeClr val="tx2">
                    <a:lumMod val="50000"/>
                  </a:schemeClr>
                </a:solidFill>
              </a:rPr>
              <a:t>First &amp; Foremost</a:t>
            </a:r>
            <a:endParaRPr lang="en-US" sz="4800" dirty="0" smtClean="0">
              <a:solidFill>
                <a:schemeClr val="tx2">
                  <a:lumMod val="50000"/>
                </a:schemeClr>
              </a:solidFill>
            </a:endParaRPr>
          </a:p>
        </p:txBody>
      </p:sp>
      <p:sp>
        <p:nvSpPr>
          <p:cNvPr id="4102" name="Rectangle 6"/>
          <p:cNvSpPr>
            <a:spLocks noGrp="1" noChangeArrowheads="1"/>
          </p:cNvSpPr>
          <p:nvPr>
            <p:ph type="subTitle" idx="4294967295"/>
          </p:nvPr>
        </p:nvSpPr>
        <p:spPr>
          <a:xfrm>
            <a:off x="228600" y="1600200"/>
            <a:ext cx="8077200" cy="4724400"/>
          </a:xfrm>
        </p:spPr>
        <p:txBody>
          <a:bodyPr>
            <a:normAutofit/>
          </a:bodyPr>
          <a:lstStyle/>
          <a:p>
            <a:pPr marL="114300" indent="0" algn="l">
              <a:buNone/>
              <a:defRPr/>
            </a:pPr>
            <a:endParaRPr lang="en-US" sz="3200" dirty="0" smtClean="0">
              <a:effectLst/>
            </a:endParaRPr>
          </a:p>
          <a:p>
            <a:pPr marL="114300" indent="0" algn="l">
              <a:buNone/>
              <a:defRPr/>
            </a:pPr>
            <a:r>
              <a:rPr lang="en-US" sz="3200" dirty="0" smtClean="0">
                <a:effectLst/>
              </a:rPr>
              <a:t>Good research ethics start with: </a:t>
            </a:r>
          </a:p>
          <a:p>
            <a:pPr marL="571500" indent="-571500" algn="l">
              <a:buFont typeface="Arial" pitchFamily="34" charset="0"/>
              <a:buChar char="•"/>
              <a:defRPr/>
            </a:pPr>
            <a:r>
              <a:rPr lang="en-US" sz="3200" dirty="0" smtClean="0">
                <a:effectLst/>
              </a:rPr>
              <a:t>Respect for all persons</a:t>
            </a:r>
          </a:p>
          <a:p>
            <a:pPr marL="571500" indent="-571500" algn="l">
              <a:buFont typeface="Arial" pitchFamily="34" charset="0"/>
              <a:buChar char="•"/>
              <a:defRPr/>
            </a:pPr>
            <a:r>
              <a:rPr lang="en-US" sz="3200" dirty="0" smtClean="0">
                <a:effectLst/>
              </a:rPr>
              <a:t>Consideration of beneficial outcomes</a:t>
            </a:r>
          </a:p>
          <a:p>
            <a:pPr marL="571500" indent="-571500" algn="l">
              <a:buFont typeface="Arial" pitchFamily="34" charset="0"/>
              <a:buChar char="•"/>
              <a:defRPr/>
            </a:pPr>
            <a:r>
              <a:rPr lang="en-US" sz="3200" dirty="0" smtClean="0">
                <a:effectLst/>
              </a:rPr>
              <a:t>Increased knowledge and information</a:t>
            </a:r>
          </a:p>
          <a:p>
            <a:pPr marL="571500" indent="-571500" algn="l">
              <a:buFont typeface="Arial" pitchFamily="34" charset="0"/>
              <a:buChar char="•"/>
              <a:defRPr/>
            </a:pPr>
            <a:r>
              <a:rPr lang="en-US" sz="3200" dirty="0" smtClean="0">
                <a:effectLst/>
              </a:rPr>
              <a:t>An attempt to improve health and well being of person(s) in society</a:t>
            </a:r>
          </a:p>
        </p:txBody>
      </p:sp>
      <p:sp>
        <p:nvSpPr>
          <p:cNvPr id="7"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74738173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595688" y="5029200"/>
            <a:ext cx="1952625" cy="457200"/>
          </a:xfrm>
          <a:prstGeom prst="rect">
            <a:avLst/>
          </a:prstGeom>
          <a:noFill/>
          <a:ln w="12700">
            <a:noFill/>
            <a:miter lim="800000"/>
            <a:headEnd/>
            <a:tailEnd/>
          </a:ln>
        </p:spPr>
        <p:txBody>
          <a:bodyPr wrap="none" anchor="ctr"/>
          <a:lstStyle/>
          <a:p>
            <a:endParaRPr lang="en-US"/>
          </a:p>
        </p:txBody>
      </p:sp>
      <p:sp>
        <p:nvSpPr>
          <p:cNvPr id="4104" name="Rectangle 8"/>
          <p:cNvSpPr>
            <a:spLocks noGrp="1" noChangeArrowheads="1"/>
          </p:cNvSpPr>
          <p:nvPr>
            <p:ph type="ctrTitle"/>
          </p:nvPr>
        </p:nvSpPr>
        <p:spPr>
          <a:xfrm>
            <a:off x="304800" y="228600"/>
            <a:ext cx="8001000" cy="1219200"/>
          </a:xfrm>
        </p:spPr>
        <p:txBody>
          <a:bodyPr/>
          <a:lstStyle/>
          <a:p>
            <a:pPr>
              <a:defRPr/>
            </a:pPr>
            <a:r>
              <a:rPr lang="en-US" sz="4000" b="1" dirty="0">
                <a:solidFill>
                  <a:schemeClr val="tx2">
                    <a:lumMod val="50000"/>
                  </a:schemeClr>
                </a:solidFill>
              </a:rPr>
              <a:t>Scenario </a:t>
            </a:r>
            <a:r>
              <a:rPr lang="en-US" sz="4000" b="1" dirty="0" smtClean="0">
                <a:solidFill>
                  <a:schemeClr val="tx2">
                    <a:lumMod val="50000"/>
                  </a:schemeClr>
                </a:solidFill>
              </a:rPr>
              <a:t>1</a:t>
            </a:r>
            <a:endParaRPr lang="en-US" sz="4000" b="1" dirty="0">
              <a:solidFill>
                <a:schemeClr val="tx2">
                  <a:lumMod val="50000"/>
                </a:schemeClr>
              </a:solidFill>
            </a:endParaRPr>
          </a:p>
        </p:txBody>
      </p:sp>
      <p:sp>
        <p:nvSpPr>
          <p:cNvPr id="4102" name="Rectangle 6"/>
          <p:cNvSpPr>
            <a:spLocks noGrp="1" noChangeArrowheads="1"/>
          </p:cNvSpPr>
          <p:nvPr>
            <p:ph type="subTitle" idx="1"/>
          </p:nvPr>
        </p:nvSpPr>
        <p:spPr>
          <a:xfrm>
            <a:off x="152400" y="1524000"/>
            <a:ext cx="8077200" cy="5257800"/>
          </a:xfrm>
        </p:spPr>
        <p:txBody>
          <a:bodyPr>
            <a:normAutofit/>
          </a:bodyPr>
          <a:lstStyle/>
          <a:p>
            <a:pPr algn="ctr" defTabSz="930585">
              <a:defRPr/>
            </a:pPr>
            <a:r>
              <a:rPr lang="en-US" sz="4800" dirty="0" smtClean="0">
                <a:solidFill>
                  <a:schemeClr val="tx2">
                    <a:lumMod val="50000"/>
                  </a:schemeClr>
                </a:solidFill>
              </a:rPr>
              <a:t>In an </a:t>
            </a:r>
            <a:r>
              <a:rPr lang="en-US" sz="4800" dirty="0">
                <a:solidFill>
                  <a:schemeClr val="tx2">
                    <a:lumMod val="50000"/>
                  </a:schemeClr>
                </a:solidFill>
              </a:rPr>
              <a:t>u</a:t>
            </a:r>
            <a:r>
              <a:rPr lang="en-US" sz="4800" dirty="0" smtClean="0">
                <a:solidFill>
                  <a:schemeClr val="tx2">
                    <a:lumMod val="50000"/>
                  </a:schemeClr>
                </a:solidFill>
              </a:rPr>
              <a:t>rban </a:t>
            </a:r>
            <a:r>
              <a:rPr lang="en-US" sz="4800" dirty="0">
                <a:solidFill>
                  <a:schemeClr val="tx2">
                    <a:lumMod val="50000"/>
                  </a:schemeClr>
                </a:solidFill>
              </a:rPr>
              <a:t>community-based after-school program </a:t>
            </a:r>
            <a:r>
              <a:rPr lang="en-US" sz="4800" dirty="0" smtClean="0">
                <a:solidFill>
                  <a:schemeClr val="tx2">
                    <a:lumMod val="50000"/>
                  </a:schemeClr>
                </a:solidFill>
              </a:rPr>
              <a:t>information </a:t>
            </a:r>
            <a:r>
              <a:rPr lang="en-US" sz="4800" dirty="0">
                <a:solidFill>
                  <a:schemeClr val="tx2">
                    <a:lumMod val="50000"/>
                  </a:schemeClr>
                </a:solidFill>
              </a:rPr>
              <a:t>was </a:t>
            </a:r>
            <a:r>
              <a:rPr lang="en-US" sz="4800" dirty="0" smtClean="0">
                <a:solidFill>
                  <a:schemeClr val="tx2">
                    <a:lumMod val="50000"/>
                  </a:schemeClr>
                </a:solidFill>
              </a:rPr>
              <a:t>shared with parents </a:t>
            </a:r>
            <a:r>
              <a:rPr lang="en-US" sz="4800" dirty="0">
                <a:solidFill>
                  <a:schemeClr val="tx2">
                    <a:lumMod val="50000"/>
                  </a:schemeClr>
                </a:solidFill>
              </a:rPr>
              <a:t>about </a:t>
            </a:r>
            <a:r>
              <a:rPr lang="en-US" sz="4800" dirty="0" smtClean="0">
                <a:solidFill>
                  <a:schemeClr val="tx2">
                    <a:lumMod val="50000"/>
                  </a:schemeClr>
                </a:solidFill>
              </a:rPr>
              <a:t>their child's participation </a:t>
            </a:r>
            <a:r>
              <a:rPr lang="en-US" sz="4800" dirty="0">
                <a:solidFill>
                  <a:schemeClr val="tx2">
                    <a:lumMod val="50000"/>
                  </a:schemeClr>
                </a:solidFill>
              </a:rPr>
              <a:t>in a </a:t>
            </a:r>
            <a:r>
              <a:rPr lang="en-US" sz="4800" dirty="0" smtClean="0">
                <a:solidFill>
                  <a:schemeClr val="tx2">
                    <a:lumMod val="50000"/>
                  </a:schemeClr>
                </a:solidFill>
              </a:rPr>
              <a:t>childhood asthma project</a:t>
            </a:r>
            <a:endParaRPr lang="en-US" sz="4800" dirty="0">
              <a:solidFill>
                <a:schemeClr val="tx2">
                  <a:lumMod val="50000"/>
                </a:schemeClr>
              </a:solidFill>
            </a:endParaRPr>
          </a:p>
          <a:p>
            <a:pPr marL="571500" indent="-571500" algn="l">
              <a:defRPr/>
            </a:pPr>
            <a:endParaRPr lang="en-US" sz="3200" dirty="0" smtClean="0">
              <a:solidFill>
                <a:srgbClr val="000000"/>
              </a:solidFill>
              <a:effectLst/>
            </a:endParaRPr>
          </a:p>
        </p:txBody>
      </p:sp>
      <p:sp>
        <p:nvSpPr>
          <p:cNvPr id="8"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7473817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595688" y="5029200"/>
            <a:ext cx="1952625" cy="457200"/>
          </a:xfrm>
          <a:prstGeom prst="rect">
            <a:avLst/>
          </a:prstGeom>
          <a:noFill/>
          <a:ln w="12700">
            <a:noFill/>
            <a:miter lim="800000"/>
            <a:headEnd/>
            <a:tailEnd/>
          </a:ln>
        </p:spPr>
        <p:txBody>
          <a:bodyPr wrap="none" anchor="ctr"/>
          <a:lstStyle/>
          <a:p>
            <a:endParaRPr lang="en-US"/>
          </a:p>
        </p:txBody>
      </p:sp>
      <p:sp>
        <p:nvSpPr>
          <p:cNvPr id="4104" name="Rectangle 8"/>
          <p:cNvSpPr>
            <a:spLocks noGrp="1" noChangeArrowheads="1"/>
          </p:cNvSpPr>
          <p:nvPr>
            <p:ph type="ctrTitle"/>
          </p:nvPr>
        </p:nvSpPr>
        <p:spPr>
          <a:xfrm>
            <a:off x="304800" y="228600"/>
            <a:ext cx="8001000" cy="1219200"/>
          </a:xfrm>
        </p:spPr>
        <p:txBody>
          <a:bodyPr/>
          <a:lstStyle/>
          <a:p>
            <a:pPr>
              <a:defRPr/>
            </a:pPr>
            <a:r>
              <a:rPr lang="en-US" sz="4000" b="1" dirty="0">
                <a:solidFill>
                  <a:schemeClr val="tx2">
                    <a:lumMod val="50000"/>
                  </a:schemeClr>
                </a:solidFill>
              </a:rPr>
              <a:t>What Does Good </a:t>
            </a:r>
            <a:r>
              <a:rPr lang="en-US" sz="4000" b="1" dirty="0" smtClean="0">
                <a:solidFill>
                  <a:schemeClr val="tx2">
                    <a:lumMod val="50000"/>
                  </a:schemeClr>
                </a:solidFill>
              </a:rPr>
              <a:t>Ethical Research </a:t>
            </a:r>
            <a:r>
              <a:rPr lang="en-US" sz="4000" b="1" dirty="0">
                <a:solidFill>
                  <a:schemeClr val="tx2">
                    <a:lumMod val="50000"/>
                  </a:schemeClr>
                </a:solidFill>
              </a:rPr>
              <a:t>Look Like?</a:t>
            </a:r>
            <a:endParaRPr lang="en-US" sz="4000" dirty="0" smtClean="0">
              <a:solidFill>
                <a:schemeClr val="tx2">
                  <a:lumMod val="50000"/>
                </a:schemeClr>
              </a:solidFill>
            </a:endParaRPr>
          </a:p>
        </p:txBody>
      </p:sp>
      <p:sp>
        <p:nvSpPr>
          <p:cNvPr id="4102" name="Rectangle 6"/>
          <p:cNvSpPr>
            <a:spLocks noGrp="1" noChangeArrowheads="1"/>
          </p:cNvSpPr>
          <p:nvPr>
            <p:ph type="subTitle" idx="1"/>
          </p:nvPr>
        </p:nvSpPr>
        <p:spPr>
          <a:xfrm>
            <a:off x="152400" y="1524000"/>
            <a:ext cx="8077200" cy="5257800"/>
          </a:xfrm>
        </p:spPr>
        <p:txBody>
          <a:bodyPr>
            <a:normAutofit/>
          </a:bodyPr>
          <a:lstStyle/>
          <a:p>
            <a:pPr marL="571500" indent="-571500" algn="l">
              <a:defRPr/>
            </a:pPr>
            <a:r>
              <a:rPr lang="en-US" sz="3200" dirty="0" smtClean="0">
                <a:solidFill>
                  <a:schemeClr val="tx2">
                    <a:lumMod val="50000"/>
                  </a:schemeClr>
                </a:solidFill>
                <a:effectLst/>
              </a:rPr>
              <a:t>Scenario 1:</a:t>
            </a:r>
          </a:p>
          <a:p>
            <a:pPr marL="571500" indent="-571500" algn="l">
              <a:buFont typeface="Arial" pitchFamily="34" charset="0"/>
              <a:buChar char="•"/>
              <a:defRPr/>
            </a:pPr>
            <a:r>
              <a:rPr lang="en-US" sz="3200" b="1" dirty="0" smtClean="0">
                <a:solidFill>
                  <a:schemeClr val="tx2">
                    <a:lumMod val="50000"/>
                  </a:schemeClr>
                </a:solidFill>
                <a:effectLst/>
              </a:rPr>
              <a:t>Participant</a:t>
            </a:r>
            <a:r>
              <a:rPr lang="en-US" sz="3200" dirty="0" smtClean="0">
                <a:solidFill>
                  <a:schemeClr val="tx2">
                    <a:lumMod val="50000"/>
                  </a:schemeClr>
                </a:solidFill>
                <a:effectLst/>
              </a:rPr>
              <a:t> – </a:t>
            </a:r>
            <a:r>
              <a:rPr lang="en-US" sz="3200" dirty="0" smtClean="0">
                <a:solidFill>
                  <a:schemeClr val="tx2">
                    <a:lumMod val="50000"/>
                  </a:schemeClr>
                </a:solidFill>
              </a:rPr>
              <a:t>Children with </a:t>
            </a:r>
            <a:r>
              <a:rPr lang="en-US" sz="3200" dirty="0" smtClean="0">
                <a:solidFill>
                  <a:schemeClr val="tx2">
                    <a:lumMod val="50000"/>
                  </a:schemeClr>
                </a:solidFill>
                <a:effectLst/>
              </a:rPr>
              <a:t>Asthma </a:t>
            </a:r>
          </a:p>
          <a:p>
            <a:pPr marL="571500" indent="-571500">
              <a:buFont typeface="Arial" pitchFamily="34" charset="0"/>
              <a:buChar char="•"/>
              <a:defRPr/>
            </a:pPr>
            <a:r>
              <a:rPr lang="en-US" sz="3200" b="1" dirty="0" smtClean="0">
                <a:solidFill>
                  <a:schemeClr val="tx2">
                    <a:lumMod val="50000"/>
                  </a:schemeClr>
                </a:solidFill>
                <a:effectLst/>
              </a:rPr>
              <a:t>Research Staff </a:t>
            </a:r>
            <a:r>
              <a:rPr lang="en-US" sz="3200" dirty="0" smtClean="0">
                <a:solidFill>
                  <a:schemeClr val="tx2">
                    <a:lumMod val="50000"/>
                  </a:schemeClr>
                </a:solidFill>
                <a:effectLst/>
              </a:rPr>
              <a:t>– </a:t>
            </a:r>
            <a:r>
              <a:rPr lang="en-US" sz="3200" dirty="0" smtClean="0">
                <a:solidFill>
                  <a:schemeClr val="tx2">
                    <a:lumMod val="50000"/>
                  </a:schemeClr>
                </a:solidFill>
              </a:rPr>
              <a:t>Experienced </a:t>
            </a:r>
            <a:r>
              <a:rPr lang="en-US" sz="3200" dirty="0">
                <a:solidFill>
                  <a:schemeClr val="tx2">
                    <a:lumMod val="50000"/>
                  </a:schemeClr>
                </a:solidFill>
              </a:rPr>
              <a:t>in working with </a:t>
            </a:r>
            <a:r>
              <a:rPr lang="en-US" sz="3200" dirty="0" smtClean="0">
                <a:solidFill>
                  <a:schemeClr val="tx2">
                    <a:lumMod val="50000"/>
                  </a:schemeClr>
                </a:solidFill>
              </a:rPr>
              <a:t>children with asthma </a:t>
            </a:r>
          </a:p>
          <a:p>
            <a:pPr marL="571500" indent="-571500">
              <a:buFont typeface="Arial" pitchFamily="34" charset="0"/>
              <a:buChar char="•"/>
              <a:defRPr/>
            </a:pPr>
            <a:r>
              <a:rPr lang="en-US" sz="3200" b="1" dirty="0" smtClean="0">
                <a:solidFill>
                  <a:schemeClr val="tx2">
                    <a:lumMod val="50000"/>
                  </a:schemeClr>
                </a:solidFill>
                <a:effectLst/>
              </a:rPr>
              <a:t>Outcome</a:t>
            </a:r>
            <a:r>
              <a:rPr lang="en-US" sz="3200" dirty="0" smtClean="0">
                <a:solidFill>
                  <a:schemeClr val="tx2">
                    <a:lumMod val="50000"/>
                  </a:schemeClr>
                </a:solidFill>
                <a:effectLst/>
              </a:rPr>
              <a:t> – Parents and participating child are highly involved and compliant with the research due to staff practice of good treatment and ethics during the study</a:t>
            </a:r>
          </a:p>
        </p:txBody>
      </p:sp>
      <p:sp>
        <p:nvSpPr>
          <p:cNvPr id="8"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8216054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595688" y="5029200"/>
            <a:ext cx="1952625" cy="457200"/>
          </a:xfrm>
          <a:prstGeom prst="rect">
            <a:avLst/>
          </a:prstGeom>
          <a:noFill/>
          <a:ln w="12700">
            <a:noFill/>
            <a:miter lim="800000"/>
            <a:headEnd/>
            <a:tailEnd/>
          </a:ln>
        </p:spPr>
        <p:txBody>
          <a:bodyPr wrap="none" anchor="ctr"/>
          <a:lstStyle/>
          <a:p>
            <a:endParaRPr lang="en-US"/>
          </a:p>
        </p:txBody>
      </p:sp>
      <p:sp>
        <p:nvSpPr>
          <p:cNvPr id="4104" name="Rectangle 8"/>
          <p:cNvSpPr>
            <a:spLocks noGrp="1" noChangeArrowheads="1"/>
          </p:cNvSpPr>
          <p:nvPr>
            <p:ph type="ctrTitle"/>
          </p:nvPr>
        </p:nvSpPr>
        <p:spPr>
          <a:xfrm>
            <a:off x="304800" y="228600"/>
            <a:ext cx="8001000" cy="1219200"/>
          </a:xfrm>
        </p:spPr>
        <p:txBody>
          <a:bodyPr/>
          <a:lstStyle/>
          <a:p>
            <a:pPr>
              <a:defRPr/>
            </a:pPr>
            <a:r>
              <a:rPr lang="en-US" sz="4000" b="1" dirty="0">
                <a:solidFill>
                  <a:schemeClr val="tx2">
                    <a:lumMod val="50000"/>
                  </a:schemeClr>
                </a:solidFill>
              </a:rPr>
              <a:t>Identify Good Research Ethics </a:t>
            </a:r>
            <a:r>
              <a:rPr lang="en-US" sz="4000" b="1" dirty="0" smtClean="0">
                <a:solidFill>
                  <a:schemeClr val="tx2">
                    <a:lumMod val="50000"/>
                  </a:schemeClr>
                </a:solidFill>
              </a:rPr>
              <a:t>Principles Used</a:t>
            </a:r>
            <a:endParaRPr lang="en-US" sz="4000" dirty="0" smtClean="0">
              <a:solidFill>
                <a:schemeClr val="tx2">
                  <a:lumMod val="50000"/>
                </a:schemeClr>
              </a:solidFill>
            </a:endParaRPr>
          </a:p>
        </p:txBody>
      </p:sp>
      <p:sp>
        <p:nvSpPr>
          <p:cNvPr id="4102" name="Rectangle 6"/>
          <p:cNvSpPr>
            <a:spLocks noGrp="1" noChangeArrowheads="1"/>
          </p:cNvSpPr>
          <p:nvPr>
            <p:ph type="subTitle" idx="1"/>
          </p:nvPr>
        </p:nvSpPr>
        <p:spPr>
          <a:xfrm>
            <a:off x="228600" y="1905000"/>
            <a:ext cx="8077200" cy="3657600"/>
          </a:xfrm>
        </p:spPr>
        <p:txBody>
          <a:bodyPr>
            <a:normAutofit/>
          </a:bodyPr>
          <a:lstStyle/>
          <a:p>
            <a:pPr marL="571500" indent="-571500" algn="l">
              <a:defRPr/>
            </a:pPr>
            <a:r>
              <a:rPr lang="en-US" sz="3200" b="1" dirty="0" smtClean="0">
                <a:solidFill>
                  <a:schemeClr val="tx2">
                    <a:lumMod val="50000"/>
                  </a:schemeClr>
                </a:solidFill>
                <a:effectLst/>
              </a:rPr>
              <a:t>Research staff </a:t>
            </a:r>
            <a:r>
              <a:rPr lang="en-US" sz="3200" dirty="0" smtClean="0">
                <a:solidFill>
                  <a:schemeClr val="tx2">
                    <a:lumMod val="50000"/>
                  </a:schemeClr>
                </a:solidFill>
                <a:effectLst/>
              </a:rPr>
              <a:t>…….</a:t>
            </a:r>
          </a:p>
          <a:p>
            <a:pPr marL="571500" indent="-571500" algn="l">
              <a:buFont typeface="Arial" pitchFamily="34" charset="0"/>
              <a:buChar char="•"/>
              <a:defRPr/>
            </a:pPr>
            <a:r>
              <a:rPr lang="en-US" sz="3200" dirty="0" smtClean="0">
                <a:solidFill>
                  <a:schemeClr val="tx2">
                    <a:lumMod val="50000"/>
                  </a:schemeClr>
                </a:solidFill>
                <a:effectLst/>
              </a:rPr>
              <a:t>Accommodated child’s and parent’s needs</a:t>
            </a:r>
          </a:p>
          <a:p>
            <a:pPr marL="571500" indent="-571500" algn="l">
              <a:buFont typeface="Arial" pitchFamily="34" charset="0"/>
              <a:buChar char="•"/>
              <a:defRPr/>
            </a:pPr>
            <a:r>
              <a:rPr lang="en-US" sz="3200" dirty="0" smtClean="0">
                <a:solidFill>
                  <a:schemeClr val="tx2">
                    <a:lumMod val="50000"/>
                  </a:schemeClr>
                </a:solidFill>
                <a:effectLst/>
              </a:rPr>
              <a:t>Consent process conducted thoroughly and provided clear understanding</a:t>
            </a:r>
          </a:p>
          <a:p>
            <a:pPr marL="571500" indent="-571500" algn="l">
              <a:buFont typeface="Arial" pitchFamily="34" charset="0"/>
              <a:buChar char="•"/>
              <a:defRPr/>
            </a:pPr>
            <a:r>
              <a:rPr lang="en-US" sz="3200" dirty="0" smtClean="0">
                <a:solidFill>
                  <a:schemeClr val="tx2">
                    <a:lumMod val="50000"/>
                  </a:schemeClr>
                </a:solidFill>
                <a:effectLst/>
              </a:rPr>
              <a:t>Provided follow up information regarding findings and project next steps</a:t>
            </a:r>
          </a:p>
        </p:txBody>
      </p:sp>
      <p:sp>
        <p:nvSpPr>
          <p:cNvPr id="8" name="Rectangle 6"/>
          <p:cNvSpPr txBox="1">
            <a:spLocks noChangeArrowheads="1"/>
          </p:cNvSpPr>
          <p:nvPr/>
        </p:nvSpPr>
        <p:spPr>
          <a:xfrm>
            <a:off x="3657600" y="5904155"/>
            <a:ext cx="5305425" cy="7667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spcBef>
                <a:spcPts val="0"/>
              </a:spcBef>
              <a:defRPr/>
            </a:pPr>
            <a:r>
              <a:rPr lang="en-US" sz="1200" b="1" dirty="0"/>
              <a:t>Version </a:t>
            </a:r>
            <a:r>
              <a:rPr lang="en-US" sz="1200" b="1" dirty="0" smtClean="0"/>
              <a:t>1.0</a:t>
            </a:r>
          </a:p>
          <a:p>
            <a:pPr algn="r">
              <a:spcBef>
                <a:spcPts val="0"/>
              </a:spcBef>
              <a:defRPr/>
            </a:pPr>
            <a:r>
              <a:rPr lang="en-US" sz="1200" b="1" dirty="0" smtClean="0"/>
              <a:t>Copyright</a:t>
            </a:r>
            <a:r>
              <a:rPr lang="en-US" sz="1200" b="1" dirty="0"/>
              <a:t>, </a:t>
            </a:r>
            <a:r>
              <a:rPr lang="en-US" sz="1200" b="1" dirty="0" smtClean="0"/>
              <a:t>2014, </a:t>
            </a:r>
            <a:r>
              <a:rPr lang="en-US" sz="1200" b="1" dirty="0"/>
              <a:t>University of Pittsburgh.  All Rights Reserved. </a:t>
            </a:r>
            <a:endParaRPr lang="en-US" sz="1200" b="1" dirty="0" smtClean="0"/>
          </a:p>
          <a:p>
            <a:pPr algn="r">
              <a:spcBef>
                <a:spcPts val="0"/>
              </a:spcBef>
              <a:defRPr/>
            </a:pPr>
            <a:r>
              <a:rPr lang="en-US" sz="1200" b="1" dirty="0" smtClean="0"/>
              <a:t>This </a:t>
            </a:r>
            <a:r>
              <a:rPr lang="en-US" sz="1200" b="1" dirty="0"/>
              <a:t>work is licensed under a Creative Commons Attribution-Non Commercial 4.0 International License http://creativecommons.org/licenses/by-nc/4.0</a:t>
            </a:r>
            <a:r>
              <a:rPr lang="en-US" sz="1200" b="1" dirty="0" smtClean="0"/>
              <a:t>/</a:t>
            </a:r>
            <a:endParaRPr lang="en-US" sz="1200" dirty="0"/>
          </a:p>
        </p:txBody>
      </p:sp>
    </p:spTree>
    <p:extLst>
      <p:ext uri="{BB962C8B-B14F-4D97-AF65-F5344CB8AC3E}">
        <p14:creationId xmlns:p14="http://schemas.microsoft.com/office/powerpoint/2010/main" val="747381732"/>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8841</TotalTime>
  <Pages>20</Pages>
  <Words>6913</Words>
  <Application>Microsoft Office PowerPoint</Application>
  <PresentationFormat>On-screen Show (4:3)</PresentationFormat>
  <Paragraphs>770</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Adjacency</vt:lpstr>
      <vt:lpstr>The Importance &amp; Value of Good Research Ethics </vt:lpstr>
      <vt:lpstr>WHAT IS RESEARCH?</vt:lpstr>
      <vt:lpstr>WHAT ROLES DO WE PLAY IN RESEARCH? </vt:lpstr>
      <vt:lpstr>WHAT IS A RESEARCH PARTICIPANT?                       </vt:lpstr>
      <vt:lpstr>What REALLY happens when the research begins…</vt:lpstr>
      <vt:lpstr>First &amp; Foremost</vt:lpstr>
      <vt:lpstr>Scenario 1</vt:lpstr>
      <vt:lpstr>What Does Good Ethical Research Look Like?</vt:lpstr>
      <vt:lpstr>Identify Good Research Ethics Principles Used</vt:lpstr>
      <vt:lpstr>Scenario 2</vt:lpstr>
      <vt:lpstr>What Does Good Ethical Research Look Like?</vt:lpstr>
      <vt:lpstr>Identify Good Research Ethics Principles Used</vt:lpstr>
      <vt:lpstr>Scenario 3</vt:lpstr>
      <vt:lpstr>What Does Good Ethical Research Look Like?</vt:lpstr>
      <vt:lpstr>Identify Good Research Ethics Principles Used</vt:lpstr>
      <vt:lpstr>Scenario 4</vt:lpstr>
      <vt:lpstr>What Does BAD Research Ethics Look Like?</vt:lpstr>
      <vt:lpstr>Identify Negative/bad characteristics of Research Ethics </vt:lpstr>
      <vt:lpstr>Reflection </vt:lpstr>
      <vt:lpstr>Covering All Aspects of Good Research Ethics </vt:lpstr>
      <vt:lpstr>HISTORY</vt:lpstr>
      <vt:lpstr>Historical Events have informed existing guidelines</vt:lpstr>
      <vt:lpstr>Who is the Institutional Review Board (IRB)?</vt:lpstr>
      <vt:lpstr>What the IRB can do?</vt:lpstr>
      <vt:lpstr>APPLYING GUIDELINES</vt:lpstr>
      <vt:lpstr>INFORMED CONSENT “GETTING PERMISSION FROM RESEARCH PARTICIPANTS”</vt:lpstr>
      <vt:lpstr>INFORMED CONSENT “GETTING PERMISSION FROM RESEARCH PARTICIPANTS” CONTINUED</vt:lpstr>
      <vt:lpstr>UNDERSTANDING CONSENT</vt:lpstr>
      <vt:lpstr>ACTIVITY   </vt:lpstr>
      <vt:lpstr>WHO CAN GIVE CONSENT?</vt:lpstr>
      <vt:lpstr>PRIVACY</vt:lpstr>
      <vt:lpstr>PROTECT FROM HARM</vt:lpstr>
      <vt:lpstr>RISKS AND BENEFITS</vt:lpstr>
      <vt:lpstr>COERCION &amp; SETTING OF RESEARCH STUDY</vt:lpstr>
      <vt:lpstr>CHOOSING PARTICIPANTS</vt:lpstr>
      <vt:lpstr>Ethical Conduct of Research </vt:lpstr>
      <vt:lpstr>SUMMARY</vt:lpstr>
      <vt:lpstr>ACKNOWLEDGEMENTS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dc:title>
  <dc:creator>Virata, Maria C</dc:creator>
  <cp:lastModifiedBy>Jaime (Virata), Maria Catrina</cp:lastModifiedBy>
  <cp:revision>934</cp:revision>
  <cp:lastPrinted>2014-12-17T19:25:19Z</cp:lastPrinted>
  <dcterms:created xsi:type="dcterms:W3CDTF">1998-05-13T13:25:08Z</dcterms:created>
  <dcterms:modified xsi:type="dcterms:W3CDTF">2015-01-13T20:23:58Z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